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7" r:id="rId4"/>
    <p:sldId id="278" r:id="rId5"/>
    <p:sldId id="279" r:id="rId6"/>
    <p:sldId id="266" r:id="rId7"/>
    <p:sldId id="280" r:id="rId8"/>
    <p:sldId id="265" r:id="rId9"/>
    <p:sldId id="262" r:id="rId10"/>
    <p:sldId id="281" r:id="rId11"/>
    <p:sldId id="271" r:id="rId12"/>
    <p:sldId id="272" r:id="rId13"/>
    <p:sldId id="282" r:id="rId14"/>
    <p:sldId id="275" r:id="rId1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210" userDrawn="1">
          <p15:clr>
            <a:srgbClr val="A4A3A4"/>
          </p15:clr>
        </p15:guide>
        <p15:guide id="4" pos="4088" userDrawn="1">
          <p15:clr>
            <a:srgbClr val="A4A3A4"/>
          </p15:clr>
        </p15:guide>
        <p15:guide id="6" orient="horz" pos="217" userDrawn="1">
          <p15:clr>
            <a:srgbClr val="A4A3A4"/>
          </p15:clr>
        </p15:guide>
        <p15:guide id="7" orient="horz" pos="60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5124"/>
    <a:srgbClr val="B29671"/>
    <a:srgbClr val="B3ADA3"/>
    <a:srgbClr val="6E5E51"/>
    <a:srgbClr val="F6F3F1"/>
    <a:srgbClr val="3B3D42"/>
    <a:srgbClr val="000000"/>
    <a:srgbClr val="2B383E"/>
    <a:srgbClr val="FFFFFF"/>
    <a:srgbClr val="F1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4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64" y="516"/>
      </p:cViewPr>
      <p:guideLst>
        <p:guide orient="horz" pos="3120"/>
        <p:guide pos="2160"/>
        <p:guide pos="210"/>
        <p:guide pos="4088"/>
        <p:guide orient="horz" pos="217"/>
        <p:guide orient="horz" pos="60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atas Grigonis" userId="5f3ca257ae7b43be" providerId="LiveId" clId="{066F6BB3-3424-45B7-9F55-10C855F672B1}"/>
    <pc:docChg chg="modSld">
      <pc:chgData name="Donatas Grigonis" userId="5f3ca257ae7b43be" providerId="LiveId" clId="{066F6BB3-3424-45B7-9F55-10C855F672B1}" dt="2026-06-21T11:20:23.375" v="72" actId="1035"/>
      <pc:docMkLst>
        <pc:docMk/>
      </pc:docMkLst>
      <pc:sldChg chg="modSp mod">
        <pc:chgData name="Donatas Grigonis" userId="5f3ca257ae7b43be" providerId="LiveId" clId="{066F6BB3-3424-45B7-9F55-10C855F672B1}" dt="2026-06-21T11:20:23.375" v="72" actId="1035"/>
        <pc:sldMkLst>
          <pc:docMk/>
          <pc:sldMk cId="2548049849" sldId="256"/>
        </pc:sldMkLst>
        <pc:spChg chg="mod">
          <ac:chgData name="Donatas Grigonis" userId="5f3ca257ae7b43be" providerId="LiveId" clId="{066F6BB3-3424-45B7-9F55-10C855F672B1}" dt="2026-06-17T13:48:44.568" v="5" actId="20577"/>
          <ac:spMkLst>
            <pc:docMk/>
            <pc:sldMk cId="2548049849" sldId="256"/>
            <ac:spMk id="19" creationId="{45AF47F2-62BB-CD58-E012-A69B33B717DF}"/>
          </ac:spMkLst>
        </pc:spChg>
        <pc:spChg chg="mod">
          <ac:chgData name="Donatas Grigonis" userId="5f3ca257ae7b43be" providerId="LiveId" clId="{066F6BB3-3424-45B7-9F55-10C855F672B1}" dt="2026-06-21T11:20:23.375" v="72" actId="1035"/>
          <ac:spMkLst>
            <pc:docMk/>
            <pc:sldMk cId="2548049849" sldId="256"/>
            <ac:spMk id="32" creationId="{B67506BF-F5BF-0115-CD5F-4D8E34426BF5}"/>
          </ac:spMkLst>
        </pc:spChg>
      </pc:sldChg>
      <pc:sldChg chg="modSp mod">
        <pc:chgData name="Donatas Grigonis" userId="5f3ca257ae7b43be" providerId="LiveId" clId="{066F6BB3-3424-45B7-9F55-10C855F672B1}" dt="2026-06-19T07:36:18.784" v="25" actId="20577"/>
        <pc:sldMkLst>
          <pc:docMk/>
          <pc:sldMk cId="2815694797" sldId="262"/>
        </pc:sldMkLst>
        <pc:spChg chg="mod">
          <ac:chgData name="Donatas Grigonis" userId="5f3ca257ae7b43be" providerId="LiveId" clId="{066F6BB3-3424-45B7-9F55-10C855F672B1}" dt="2026-06-19T07:36:18.784" v="25" actId="20577"/>
          <ac:spMkLst>
            <pc:docMk/>
            <pc:sldMk cId="2815694797" sldId="262"/>
            <ac:spMk id="6" creationId="{BD1F7BA1-7F60-3B30-7118-5363413AB714}"/>
          </ac:spMkLst>
        </pc:spChg>
        <pc:spChg chg="mod">
          <ac:chgData name="Donatas Grigonis" userId="5f3ca257ae7b43be" providerId="LiveId" clId="{066F6BB3-3424-45B7-9F55-10C855F672B1}" dt="2026-06-19T07:36:13.202" v="14" actId="20577"/>
          <ac:spMkLst>
            <pc:docMk/>
            <pc:sldMk cId="2815694797" sldId="262"/>
            <ac:spMk id="14" creationId="{39B4F25E-04EE-8B1B-6788-7D1A9B08719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7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16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7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9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3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9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5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8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3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24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1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7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gif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svg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microsoft.com/office/2007/relationships/hdphoto" Target="../media/hdphoto1.wdp"/><Relationship Id="rId21" Type="http://schemas.openxmlformats.org/officeDocument/2006/relationships/image" Target="../media/image26.svg"/><Relationship Id="rId7" Type="http://schemas.microsoft.com/office/2007/relationships/hdphoto" Target="../media/hdphoto2.wdp"/><Relationship Id="rId12" Type="http://schemas.openxmlformats.org/officeDocument/2006/relationships/image" Target="../media/image19.png"/><Relationship Id="rId17" Type="http://schemas.openxmlformats.org/officeDocument/2006/relationships/image" Target="../media/image23.svg"/><Relationship Id="rId25" Type="http://schemas.openxmlformats.org/officeDocument/2006/relationships/image" Target="../media/image30.svg"/><Relationship Id="rId33" Type="http://schemas.openxmlformats.org/officeDocument/2006/relationships/image" Target="../media/image9.svg"/><Relationship Id="rId2" Type="http://schemas.openxmlformats.org/officeDocument/2006/relationships/image" Target="../media/image12.png"/><Relationship Id="rId16" Type="http://schemas.openxmlformats.org/officeDocument/2006/relationships/image" Target="../media/image22.png"/><Relationship Id="rId20" Type="http://schemas.openxmlformats.org/officeDocument/2006/relationships/image" Target="../media/image25.png"/><Relationship Id="rId29" Type="http://schemas.openxmlformats.org/officeDocument/2006/relationships/image" Target="../media/image3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microsoft.com/office/2007/relationships/hdphoto" Target="../media/hdphoto3.wdp"/><Relationship Id="rId24" Type="http://schemas.openxmlformats.org/officeDocument/2006/relationships/image" Target="../media/image29.png"/><Relationship Id="rId32" Type="http://schemas.openxmlformats.org/officeDocument/2006/relationships/image" Target="../media/image8.png"/><Relationship Id="rId5" Type="http://schemas.openxmlformats.org/officeDocument/2006/relationships/image" Target="../media/image14.svg"/><Relationship Id="rId15" Type="http://schemas.microsoft.com/office/2007/relationships/hdphoto" Target="../media/hdphoto4.wdp"/><Relationship Id="rId23" Type="http://schemas.openxmlformats.org/officeDocument/2006/relationships/image" Target="../media/image28.svg"/><Relationship Id="rId28" Type="http://schemas.openxmlformats.org/officeDocument/2006/relationships/image" Target="../media/image33.png"/><Relationship Id="rId10" Type="http://schemas.openxmlformats.org/officeDocument/2006/relationships/image" Target="../media/image18.png"/><Relationship Id="rId19" Type="http://schemas.microsoft.com/office/2007/relationships/hdphoto" Target="../media/hdphoto5.wdp"/><Relationship Id="rId31" Type="http://schemas.openxmlformats.org/officeDocument/2006/relationships/image" Target="../media/image36.svg"/><Relationship Id="rId4" Type="http://schemas.openxmlformats.org/officeDocument/2006/relationships/image" Target="../media/image13.png"/><Relationship Id="rId9" Type="http://schemas.openxmlformats.org/officeDocument/2006/relationships/image" Target="../media/image17.svg"/><Relationship Id="rId14" Type="http://schemas.openxmlformats.org/officeDocument/2006/relationships/image" Target="../media/image21.png"/><Relationship Id="rId22" Type="http://schemas.openxmlformats.org/officeDocument/2006/relationships/image" Target="../media/image27.png"/><Relationship Id="rId27" Type="http://schemas.openxmlformats.org/officeDocument/2006/relationships/image" Target="../media/image32.svg"/><Relationship Id="rId30" Type="http://schemas.openxmlformats.org/officeDocument/2006/relationships/image" Target="../media/image35.png"/><Relationship Id="rId8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svg"/><Relationship Id="rId3" Type="http://schemas.openxmlformats.org/officeDocument/2006/relationships/image" Target="../media/image48.png"/><Relationship Id="rId7" Type="http://schemas.openxmlformats.org/officeDocument/2006/relationships/image" Target="../media/image52.sv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svg"/><Relationship Id="rId5" Type="http://schemas.openxmlformats.org/officeDocument/2006/relationships/image" Target="../media/image50.svg"/><Relationship Id="rId15" Type="http://schemas.openxmlformats.org/officeDocument/2006/relationships/image" Target="../media/image60.sv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64.png"/><Relationship Id="rId18" Type="http://schemas.openxmlformats.org/officeDocument/2006/relationships/image" Target="../media/image67.svg"/><Relationship Id="rId3" Type="http://schemas.openxmlformats.org/officeDocument/2006/relationships/image" Target="../media/image38.svg"/><Relationship Id="rId21" Type="http://schemas.openxmlformats.org/officeDocument/2006/relationships/image" Target="../media/image68.png"/><Relationship Id="rId7" Type="http://schemas.openxmlformats.org/officeDocument/2006/relationships/image" Target="../media/image31.png"/><Relationship Id="rId12" Type="http://schemas.openxmlformats.org/officeDocument/2006/relationships/image" Target="../media/image63.svg"/><Relationship Id="rId17" Type="http://schemas.openxmlformats.org/officeDocument/2006/relationships/image" Target="../media/image66.png"/><Relationship Id="rId2" Type="http://schemas.openxmlformats.org/officeDocument/2006/relationships/image" Target="../media/image37.png"/><Relationship Id="rId16" Type="http://schemas.openxmlformats.org/officeDocument/2006/relationships/image" Target="../media/image3.svg"/><Relationship Id="rId20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62.png"/><Relationship Id="rId24" Type="http://schemas.openxmlformats.org/officeDocument/2006/relationships/image" Target="../media/image34.svg"/><Relationship Id="rId5" Type="http://schemas.openxmlformats.org/officeDocument/2006/relationships/image" Target="../media/image8.png"/><Relationship Id="rId15" Type="http://schemas.openxmlformats.org/officeDocument/2006/relationships/image" Target="../media/image2.png"/><Relationship Id="rId23" Type="http://schemas.openxmlformats.org/officeDocument/2006/relationships/image" Target="../media/image33.png"/><Relationship Id="rId10" Type="http://schemas.openxmlformats.org/officeDocument/2006/relationships/image" Target="../media/image36.svg"/><Relationship Id="rId19" Type="http://schemas.openxmlformats.org/officeDocument/2006/relationships/image" Target="../media/image27.png"/><Relationship Id="rId4" Type="http://schemas.openxmlformats.org/officeDocument/2006/relationships/image" Target="../media/image61.png"/><Relationship Id="rId9" Type="http://schemas.openxmlformats.org/officeDocument/2006/relationships/image" Target="../media/image35.png"/><Relationship Id="rId14" Type="http://schemas.openxmlformats.org/officeDocument/2006/relationships/image" Target="../media/image65.svg"/><Relationship Id="rId22" Type="http://schemas.openxmlformats.org/officeDocument/2006/relationships/image" Target="../media/image6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71.png"/><Relationship Id="rId7" Type="http://schemas.openxmlformats.org/officeDocument/2006/relationships/image" Target="../media/image73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36.svg"/><Relationship Id="rId5" Type="http://schemas.openxmlformats.org/officeDocument/2006/relationships/image" Target="../media/image69.svg"/><Relationship Id="rId10" Type="http://schemas.openxmlformats.org/officeDocument/2006/relationships/image" Target="../media/image35.png"/><Relationship Id="rId4" Type="http://schemas.openxmlformats.org/officeDocument/2006/relationships/image" Target="../media/image68.png"/><Relationship Id="rId9" Type="http://schemas.openxmlformats.org/officeDocument/2006/relationships/image" Target="../media/image6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75.png"/><Relationship Id="rId7" Type="http://schemas.openxmlformats.org/officeDocument/2006/relationships/image" Target="../media/image2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60.svg"/><Relationship Id="rId4" Type="http://schemas.openxmlformats.org/officeDocument/2006/relationships/image" Target="../media/image76.pn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13" Type="http://schemas.openxmlformats.org/officeDocument/2006/relationships/image" Target="../media/image88.png"/><Relationship Id="rId3" Type="http://schemas.openxmlformats.org/officeDocument/2006/relationships/image" Target="../media/image78.jpg"/><Relationship Id="rId7" Type="http://schemas.openxmlformats.org/officeDocument/2006/relationships/image" Target="../media/image82.svg"/><Relationship Id="rId12" Type="http://schemas.openxmlformats.org/officeDocument/2006/relationships/image" Target="../media/image87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jpg"/><Relationship Id="rId10" Type="http://schemas.openxmlformats.org/officeDocument/2006/relationships/image" Target="../media/image85.png"/><Relationship Id="rId4" Type="http://schemas.openxmlformats.org/officeDocument/2006/relationships/image" Target="../media/image79.jpg"/><Relationship Id="rId9" Type="http://schemas.openxmlformats.org/officeDocument/2006/relationships/image" Target="../media/image8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92.svg"/><Relationship Id="rId7" Type="http://schemas.openxmlformats.org/officeDocument/2006/relationships/image" Target="../media/image67.svg"/><Relationship Id="rId12" Type="http://schemas.openxmlformats.org/officeDocument/2006/relationships/image" Target="../media/image9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96.png"/><Relationship Id="rId5" Type="http://schemas.openxmlformats.org/officeDocument/2006/relationships/image" Target="../media/image94.svg"/><Relationship Id="rId10" Type="http://schemas.openxmlformats.org/officeDocument/2006/relationships/image" Target="../media/image95.png"/><Relationship Id="rId4" Type="http://schemas.openxmlformats.org/officeDocument/2006/relationships/image" Target="../media/image93.png"/><Relationship Id="rId9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51.png"/><Relationship Id="rId7" Type="http://schemas.openxmlformats.org/officeDocument/2006/relationships/image" Target="../media/image101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svg"/><Relationship Id="rId5" Type="http://schemas.openxmlformats.org/officeDocument/2006/relationships/image" Target="../media/image99.png"/><Relationship Id="rId4" Type="http://schemas.openxmlformats.org/officeDocument/2006/relationships/image" Target="../media/image52.svg"/><Relationship Id="rId9" Type="http://schemas.openxmlformats.org/officeDocument/2006/relationships/image" Target="../media/image10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113.png"/><Relationship Id="rId18" Type="http://schemas.openxmlformats.org/officeDocument/2006/relationships/image" Target="../media/image50.svg"/><Relationship Id="rId3" Type="http://schemas.openxmlformats.org/officeDocument/2006/relationships/image" Target="../media/image105.png"/><Relationship Id="rId21" Type="http://schemas.openxmlformats.org/officeDocument/2006/relationships/image" Target="../media/image119.png"/><Relationship Id="rId7" Type="http://schemas.openxmlformats.org/officeDocument/2006/relationships/image" Target="../media/image59.png"/><Relationship Id="rId12" Type="http://schemas.openxmlformats.org/officeDocument/2006/relationships/image" Target="../media/image112.png"/><Relationship Id="rId17" Type="http://schemas.openxmlformats.org/officeDocument/2006/relationships/image" Target="../media/image49.png"/><Relationship Id="rId2" Type="http://schemas.openxmlformats.org/officeDocument/2006/relationships/image" Target="../media/image104.png"/><Relationship Id="rId16" Type="http://schemas.openxmlformats.org/officeDocument/2006/relationships/image" Target="../media/image116.svg"/><Relationship Id="rId20" Type="http://schemas.openxmlformats.org/officeDocument/2006/relationships/image" Target="../media/image1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svg"/><Relationship Id="rId11" Type="http://schemas.openxmlformats.org/officeDocument/2006/relationships/image" Target="../media/image111.png"/><Relationship Id="rId24" Type="http://schemas.openxmlformats.org/officeDocument/2006/relationships/image" Target="../media/image122.svg"/><Relationship Id="rId5" Type="http://schemas.openxmlformats.org/officeDocument/2006/relationships/image" Target="../media/image107.png"/><Relationship Id="rId15" Type="http://schemas.openxmlformats.org/officeDocument/2006/relationships/image" Target="../media/image115.png"/><Relationship Id="rId23" Type="http://schemas.openxmlformats.org/officeDocument/2006/relationships/image" Target="../media/image121.png"/><Relationship Id="rId10" Type="http://schemas.openxmlformats.org/officeDocument/2006/relationships/image" Target="../media/image110.svg"/><Relationship Id="rId19" Type="http://schemas.openxmlformats.org/officeDocument/2006/relationships/image" Target="../media/image117.png"/><Relationship Id="rId4" Type="http://schemas.openxmlformats.org/officeDocument/2006/relationships/image" Target="../media/image106.sv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2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sv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svg"/><Relationship Id="rId5" Type="http://schemas.openxmlformats.org/officeDocument/2006/relationships/image" Target="../media/image126.png"/><Relationship Id="rId4" Type="http://schemas.openxmlformats.org/officeDocument/2006/relationships/image" Target="../media/image125.svg"/><Relationship Id="rId9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1289E75D-EC7E-1D48-A8C3-341C42DF5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9"/>
          <a:stretch>
            <a:fillRect/>
          </a:stretch>
        </p:blipFill>
        <p:spPr>
          <a:xfrm>
            <a:off x="1" y="0"/>
            <a:ext cx="6872748" cy="99294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F20F31-E5FE-EB9E-B990-DAB80635E3A2}"/>
              </a:ext>
            </a:extLst>
          </p:cNvPr>
          <p:cNvSpPr/>
          <p:nvPr/>
        </p:nvSpPr>
        <p:spPr>
          <a:xfrm>
            <a:off x="-11528" y="-13997"/>
            <a:ext cx="6272386" cy="9919997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E8545E5-18AA-2A83-18FF-933DA17FF8EB}"/>
              </a:ext>
            </a:extLst>
          </p:cNvPr>
          <p:cNvGrpSpPr/>
          <p:nvPr/>
        </p:nvGrpSpPr>
        <p:grpSpPr>
          <a:xfrm>
            <a:off x="333375" y="8803845"/>
            <a:ext cx="3181984" cy="718185"/>
            <a:chOff x="333375" y="8763477"/>
            <a:chExt cx="3181984" cy="71818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12881F-EE13-E51B-6F9F-9D9AB764DC4B}"/>
                </a:ext>
              </a:extLst>
            </p:cNvPr>
            <p:cNvCxnSpPr>
              <a:cxnSpLocks/>
            </p:cNvCxnSpPr>
            <p:nvPr/>
          </p:nvCxnSpPr>
          <p:spPr>
            <a:xfrm>
              <a:off x="333375" y="8763477"/>
              <a:ext cx="0" cy="718185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6B0E4D0-4A72-F13A-9C84-D607EAE2E5FA}"/>
                </a:ext>
              </a:extLst>
            </p:cNvPr>
            <p:cNvGrpSpPr/>
            <p:nvPr/>
          </p:nvGrpSpPr>
          <p:grpSpPr>
            <a:xfrm>
              <a:off x="386080" y="8871770"/>
              <a:ext cx="3129279" cy="486209"/>
              <a:chOff x="533400" y="8839558"/>
              <a:chExt cx="3779655" cy="48620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F1B799E-A4DC-8AED-541E-8E8F8A43D5B7}"/>
                  </a:ext>
                </a:extLst>
              </p:cNvPr>
              <p:cNvSpPr txBox="1"/>
              <p:nvPr/>
            </p:nvSpPr>
            <p:spPr>
              <a:xfrm>
                <a:off x="533400" y="8839558"/>
                <a:ext cx="340536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chemeClr val="bg1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QUALITY. RELIABILITY. INNOVATION.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5AF47F2-62BB-CD58-E012-A69B33B717DF}"/>
                  </a:ext>
                </a:extLst>
              </p:cNvPr>
              <p:cNvSpPr txBox="1"/>
              <p:nvPr/>
            </p:nvSpPr>
            <p:spPr>
              <a:xfrm>
                <a:off x="533400" y="9079546"/>
                <a:ext cx="37796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chemeClr val="bg1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MADE IN </a:t>
                </a:r>
                <a:r>
                  <a:rPr lang="lt-LT" sz="1000" noProof="0" dirty="0">
                    <a:solidFill>
                      <a:schemeClr val="bg1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EUROPE</a:t>
                </a:r>
                <a:endParaRPr lang="en-US" sz="10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04B252A-5EF3-D4D0-2255-A769F2918287}"/>
              </a:ext>
            </a:extLst>
          </p:cNvPr>
          <p:cNvGrpSpPr/>
          <p:nvPr/>
        </p:nvGrpSpPr>
        <p:grpSpPr>
          <a:xfrm>
            <a:off x="238759" y="826445"/>
            <a:ext cx="5403089" cy="3303083"/>
            <a:chOff x="238759" y="612051"/>
            <a:chExt cx="5403089" cy="3303083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BC1BF65-FFEF-D7C0-84FD-7E06671076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8574" y="3118931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7506BF-F5BF-0115-CD5F-4D8E34426BF5}"/>
                </a:ext>
              </a:extLst>
            </p:cNvPr>
            <p:cNvSpPr txBox="1"/>
            <p:nvPr/>
          </p:nvSpPr>
          <p:spPr>
            <a:xfrm>
              <a:off x="238759" y="612051"/>
              <a:ext cx="5403089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spc="6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  <a:endParaRPr lang="en-US" sz="8800" b="1" spc="6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0BB6BA-C880-1741-56E9-9E4B71D0E998}"/>
                </a:ext>
              </a:extLst>
            </p:cNvPr>
            <p:cNvSpPr txBox="1"/>
            <p:nvPr/>
          </p:nvSpPr>
          <p:spPr>
            <a:xfrm>
              <a:off x="238759" y="2442516"/>
              <a:ext cx="37875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FREESTANDING CONVECTORS</a:t>
              </a:r>
            </a:p>
            <a:p>
              <a:r>
                <a:rPr lang="en-US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 and SC-H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A987EC9-8112-4ACB-07C4-F619D75B2CCD}"/>
                </a:ext>
              </a:extLst>
            </p:cNvPr>
            <p:cNvSpPr txBox="1"/>
            <p:nvPr/>
          </p:nvSpPr>
          <p:spPr>
            <a:xfrm>
              <a:off x="238759" y="3391914"/>
              <a:ext cx="4078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EFFICIENT SILENT HEATING</a:t>
              </a:r>
            </a:p>
            <a:p>
              <a:r>
                <a:rPr lang="en-US" sz="1400" noProof="0" dirty="0">
                  <a:solidFill>
                    <a:schemeClr val="accent2">
                      <a:lumMod val="7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CLASSIC DESIGN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6EF947-B099-E471-32A6-58588F3F0057}"/>
              </a:ext>
            </a:extLst>
          </p:cNvPr>
          <p:cNvGrpSpPr/>
          <p:nvPr/>
        </p:nvGrpSpPr>
        <p:grpSpPr>
          <a:xfrm>
            <a:off x="386080" y="5406860"/>
            <a:ext cx="3503408" cy="540000"/>
            <a:chOff x="333376" y="5270625"/>
            <a:chExt cx="3503408" cy="54000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A149C5-659C-58D1-90BA-E206CA387A0B}"/>
                </a:ext>
              </a:extLst>
            </p:cNvPr>
            <p:cNvSpPr txBox="1"/>
            <p:nvPr/>
          </p:nvSpPr>
          <p:spPr>
            <a:xfrm>
              <a:off x="957030" y="5392239"/>
              <a:ext cx="2879754" cy="296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NATURAL CONVECTION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97C8585-9B46-E426-9368-A038D3072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376" y="5270625"/>
              <a:ext cx="540001" cy="540000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C5DB708E-93CA-BF25-6BF1-1F03F6604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7466" y="5417198"/>
              <a:ext cx="291821" cy="246855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A97E5F6-E4E2-DF2A-E6A7-1F02E2BB7A0A}"/>
              </a:ext>
            </a:extLst>
          </p:cNvPr>
          <p:cNvGrpSpPr/>
          <p:nvPr/>
        </p:nvGrpSpPr>
        <p:grpSpPr>
          <a:xfrm>
            <a:off x="355542" y="6903571"/>
            <a:ext cx="6111955" cy="584775"/>
            <a:chOff x="355542" y="6903571"/>
            <a:chExt cx="6111955" cy="58477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419F69A-6343-DB1D-3929-7A0F276B07B1}"/>
                </a:ext>
              </a:extLst>
            </p:cNvPr>
            <p:cNvSpPr txBox="1"/>
            <p:nvPr/>
          </p:nvSpPr>
          <p:spPr>
            <a:xfrm>
              <a:off x="1064409" y="6903571"/>
              <a:ext cx="54030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SUITABLE FOR LOW-TEMPERATURE</a:t>
              </a:r>
            </a:p>
            <a:p>
              <a:r>
                <a:rPr lang="en-US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SYSTEMS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2042D90-03ED-A875-2767-D0808A294F2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5542" y="6925958"/>
              <a:ext cx="540000" cy="540000"/>
              <a:chOff x="628064" y="7353602"/>
              <a:chExt cx="665494" cy="665494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49D244E8-7A49-AC39-8EBA-5B2FC2CDAC7A}"/>
                  </a:ext>
                </a:extLst>
              </p:cNvPr>
              <p:cNvSpPr/>
              <p:nvPr/>
            </p:nvSpPr>
            <p:spPr>
              <a:xfrm>
                <a:off x="628064" y="7353602"/>
                <a:ext cx="665494" cy="665494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41" name="Graphic 40" descr="Leaf outline">
                <a:extLst>
                  <a:ext uri="{FF2B5EF4-FFF2-40B4-BE49-F238E27FC236}">
                    <a16:creationId xmlns:a16="http://schemas.microsoft.com/office/drawing/2014/main" id="{974E9795-B76B-5EA5-5C3B-C64B93C5DC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30627" y="7456165"/>
                <a:ext cx="460369" cy="460369"/>
              </a:xfrm>
              <a:prstGeom prst="rect">
                <a:avLst/>
              </a:prstGeom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2B1377C-31E6-6CC6-3541-45760C6FE9F8}"/>
              </a:ext>
            </a:extLst>
          </p:cNvPr>
          <p:cNvGrpSpPr/>
          <p:nvPr/>
        </p:nvGrpSpPr>
        <p:grpSpPr>
          <a:xfrm>
            <a:off x="386080" y="4707377"/>
            <a:ext cx="2985743" cy="540000"/>
            <a:chOff x="394660" y="4693139"/>
            <a:chExt cx="2985743" cy="5400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3F212E-E567-1D99-0150-EC64AFF85C95}"/>
                </a:ext>
              </a:extLst>
            </p:cNvPr>
            <p:cNvSpPr txBox="1"/>
            <p:nvPr/>
          </p:nvSpPr>
          <p:spPr>
            <a:xfrm>
              <a:off x="1030260" y="4793862"/>
              <a:ext cx="23501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HEATING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3D28E4-A5A1-91B5-F2D3-A99AE4AFCEE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4660" y="4693139"/>
              <a:ext cx="540000" cy="540000"/>
              <a:chOff x="352183" y="3921715"/>
              <a:chExt cx="762447" cy="76244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E56DF72-EC2A-E11C-C43D-75430A73E38E}"/>
                  </a:ext>
                </a:extLst>
              </p:cNvPr>
              <p:cNvSpPr/>
              <p:nvPr/>
            </p:nvSpPr>
            <p:spPr>
              <a:xfrm>
                <a:off x="352183" y="3921715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9" name="Graphic 8" descr="Dim (Medium Sun) outline">
                <a:extLst>
                  <a:ext uri="{FF2B5EF4-FFF2-40B4-BE49-F238E27FC236}">
                    <a16:creationId xmlns:a16="http://schemas.microsoft.com/office/drawing/2014/main" id="{C02A04CE-1FCA-BD54-54AD-505E18CAD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85341" y="3954873"/>
                <a:ext cx="696130" cy="696130"/>
              </a:xfrm>
              <a:prstGeom prst="rect">
                <a:avLst/>
              </a:prstGeom>
            </p:spPr>
          </p:pic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D4C2EA8-07C5-FD82-1965-9E7BC4B86AE7}"/>
              </a:ext>
            </a:extLst>
          </p:cNvPr>
          <p:cNvGrpSpPr/>
          <p:nvPr/>
        </p:nvGrpSpPr>
        <p:grpSpPr>
          <a:xfrm>
            <a:off x="386080" y="6163229"/>
            <a:ext cx="3930937" cy="540000"/>
            <a:chOff x="386080" y="6163229"/>
            <a:chExt cx="3930937" cy="54000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2FA2130-6D64-4069-B4F7-037F5279B769}"/>
                </a:ext>
              </a:extLst>
            </p:cNvPr>
            <p:cNvSpPr txBox="1"/>
            <p:nvPr/>
          </p:nvSpPr>
          <p:spPr>
            <a:xfrm>
              <a:off x="1031840" y="6263952"/>
              <a:ext cx="32851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ABSOLUTE SILENCE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4D48C47-8BF7-22BC-A4ED-62BF045C94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86080" y="6163229"/>
              <a:ext cx="540000" cy="540000"/>
              <a:chOff x="352183" y="5772175"/>
              <a:chExt cx="762447" cy="762447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9264B3AD-28D9-FDFB-6AB7-DD7CD1BB6924}"/>
                  </a:ext>
                </a:extLst>
              </p:cNvPr>
              <p:cNvSpPr/>
              <p:nvPr/>
            </p:nvSpPr>
            <p:spPr>
              <a:xfrm>
                <a:off x="352183" y="5772175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31" name="Graphic 30" descr="Mute speaker outline">
                <a:extLst>
                  <a:ext uri="{FF2B5EF4-FFF2-40B4-BE49-F238E27FC236}">
                    <a16:creationId xmlns:a16="http://schemas.microsoft.com/office/drawing/2014/main" id="{B523E988-2293-1026-76A6-160B24A545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43332" y="5863324"/>
                <a:ext cx="580149" cy="580149"/>
              </a:xfrm>
              <a:prstGeom prst="rect">
                <a:avLst/>
              </a:prstGeom>
            </p:spPr>
          </p:pic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B1C9DA8-11CB-0BE3-7D60-5069656C89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2" y="340257"/>
            <a:ext cx="2172068" cy="30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49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5D621-BEC3-3E41-960A-FD27EB38B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B6CEE3E-B97A-28EE-DC06-EA9C313C1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5" r="17864"/>
          <a:stretch>
            <a:fillRect/>
          </a:stretch>
        </p:blipFill>
        <p:spPr>
          <a:xfrm>
            <a:off x="0" y="0"/>
            <a:ext cx="6858000" cy="65745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0C9A4A-88F7-B060-203E-E5744764C076}"/>
              </a:ext>
            </a:extLst>
          </p:cNvPr>
          <p:cNvSpPr/>
          <p:nvPr/>
        </p:nvSpPr>
        <p:spPr>
          <a:xfrm>
            <a:off x="0" y="0"/>
            <a:ext cx="6106120" cy="6574536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BF2AE6-022E-8BF6-B23B-DDB0CD97DDB3}"/>
              </a:ext>
            </a:extLst>
          </p:cNvPr>
          <p:cNvSpPr txBox="1"/>
          <p:nvPr/>
        </p:nvSpPr>
        <p:spPr>
          <a:xfrm>
            <a:off x="247011" y="1974426"/>
            <a:ext cx="324599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and SC-H convectors work on the principle of natural convection – </a:t>
            </a:r>
          </a:p>
          <a:p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without fans and without noise.</a:t>
            </a:r>
          </a:p>
          <a:p>
            <a:endParaRPr lang="en-US" sz="14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Optimally designed heat exchangers create a gentle, evenly distributed heat curtain at the window, maintain a comfortable room temperature and keep the cold from entering.</a:t>
            </a:r>
          </a:p>
          <a:p>
            <a:endParaRPr lang="en-US" sz="14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and SC-H are an elegant, durable and economical solution for modern architecture.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CE74AB-121C-0EC7-5C37-9310CC404C65}"/>
              </a:ext>
            </a:extLst>
          </p:cNvPr>
          <p:cNvSpPr txBox="1"/>
          <p:nvPr/>
        </p:nvSpPr>
        <p:spPr>
          <a:xfrm>
            <a:off x="239391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02 | FREESTANDING CONVECTORS SC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6E8123-26D8-1F02-DD8C-4B52AF272FDE}"/>
              </a:ext>
            </a:extLst>
          </p:cNvPr>
          <p:cNvSpPr txBox="1"/>
          <p:nvPr/>
        </p:nvSpPr>
        <p:spPr>
          <a:xfrm>
            <a:off x="204784" y="317173"/>
            <a:ext cx="4343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NATURAL HEAT FOR MODERN ARCHITECTURE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CD39A1C-7F4B-1961-1B37-C2DA5D773A92}"/>
              </a:ext>
            </a:extLst>
          </p:cNvPr>
          <p:cNvCxnSpPr>
            <a:cxnSpLocks/>
          </p:cNvCxnSpPr>
          <p:nvPr/>
        </p:nvCxnSpPr>
        <p:spPr>
          <a:xfrm flipH="1">
            <a:off x="316548" y="1234464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1AE50D9-3D36-84D0-1547-C09F77417FD0}"/>
              </a:ext>
            </a:extLst>
          </p:cNvPr>
          <p:cNvGrpSpPr/>
          <p:nvPr/>
        </p:nvGrpSpPr>
        <p:grpSpPr>
          <a:xfrm>
            <a:off x="204784" y="6936814"/>
            <a:ext cx="6284916" cy="2439573"/>
            <a:chOff x="204784" y="6571054"/>
            <a:chExt cx="6284916" cy="2439573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566D72A-AAD2-6E83-BE25-CAFB5DBA82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3597" y="6571054"/>
              <a:ext cx="10180" cy="2439573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0356C59-FE8E-1B45-144E-2D605BFC1C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4671" y="6571054"/>
              <a:ext cx="10180" cy="2439573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26765FA-E3A7-CD40-CFFA-392DB53123D9}"/>
                </a:ext>
              </a:extLst>
            </p:cNvPr>
            <p:cNvGrpSpPr/>
            <p:nvPr/>
          </p:nvGrpSpPr>
          <p:grpSpPr>
            <a:xfrm>
              <a:off x="204784" y="6621923"/>
              <a:ext cx="1742313" cy="2021158"/>
              <a:chOff x="325740" y="6501759"/>
              <a:chExt cx="1742313" cy="202115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E4FD716-0911-17FA-6033-4CE5A24CE1CA}"/>
                  </a:ext>
                </a:extLst>
              </p:cNvPr>
              <p:cNvSpPr txBox="1"/>
              <p:nvPr/>
            </p:nvSpPr>
            <p:spPr>
              <a:xfrm>
                <a:off x="325740" y="7401091"/>
                <a:ext cx="1742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HEATING</a:t>
                </a: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2045FF4C-AD88-F892-DBAC-26566DDF05B6}"/>
                  </a:ext>
                </a:extLst>
              </p:cNvPr>
              <p:cNvGrpSpPr/>
              <p:nvPr/>
            </p:nvGrpSpPr>
            <p:grpSpPr>
              <a:xfrm>
                <a:off x="815673" y="6501759"/>
                <a:ext cx="762447" cy="762447"/>
                <a:chOff x="844373" y="5915970"/>
                <a:chExt cx="762447" cy="762447"/>
              </a:xfrm>
            </p:grpSpPr>
            <p:pic>
              <p:nvPicPr>
                <p:cNvPr id="25" name="Graphic 24" descr="Dim (Medium Sun) outline">
                  <a:extLst>
                    <a:ext uri="{FF2B5EF4-FFF2-40B4-BE49-F238E27FC236}">
                      <a16:creationId xmlns:a16="http://schemas.microsoft.com/office/drawing/2014/main" id="{C357411D-637C-01D7-E75F-EF14A52431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7531" y="5949128"/>
                  <a:ext cx="696130" cy="696130"/>
                </a:xfrm>
                <a:prstGeom prst="rect">
                  <a:avLst/>
                </a:prstGeom>
              </p:spPr>
            </p:pic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75BD06C7-1AAD-D36B-D498-22BBE6F6BDF2}"/>
                    </a:ext>
                  </a:extLst>
                </p:cNvPr>
                <p:cNvSpPr/>
                <p:nvPr/>
              </p:nvSpPr>
              <p:spPr>
                <a:xfrm>
                  <a:off x="844373" y="5915970"/>
                  <a:ext cx="762447" cy="762447"/>
                </a:xfrm>
                <a:prstGeom prst="ellipse">
                  <a:avLst/>
                </a:prstGeom>
                <a:noFill/>
                <a:ln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48BA11F-C819-F472-3023-3C3781BDC7F0}"/>
                  </a:ext>
                </a:extLst>
              </p:cNvPr>
              <p:cNvSpPr txBox="1"/>
              <p:nvPr/>
            </p:nvSpPr>
            <p:spPr>
              <a:xfrm>
                <a:off x="325740" y="8061252"/>
                <a:ext cx="17423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Natural convection</a:t>
                </a:r>
              </a:p>
              <a:p>
                <a:pPr algn="ctr"/>
                <a:r>
                  <a:rPr lang="en-US" sz="12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principle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C3AAEA4-D29F-43C4-97E2-9ECF1E2D03FB}"/>
                </a:ext>
              </a:extLst>
            </p:cNvPr>
            <p:cNvGrpSpPr/>
            <p:nvPr/>
          </p:nvGrpSpPr>
          <p:grpSpPr>
            <a:xfrm>
              <a:off x="2250277" y="6639634"/>
              <a:ext cx="1887894" cy="2188470"/>
              <a:chOff x="2265110" y="6519470"/>
              <a:chExt cx="1887894" cy="218847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A6A8715-34A0-84B5-CCB7-EBCF6BEDBF3C}"/>
                  </a:ext>
                </a:extLst>
              </p:cNvPr>
              <p:cNvSpPr txBox="1"/>
              <p:nvPr/>
            </p:nvSpPr>
            <p:spPr>
              <a:xfrm>
                <a:off x="2265110" y="7401091"/>
                <a:ext cx="188789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NATURAL CONVECTION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E43DBE7C-F688-74B9-226E-519718239C79}"/>
                  </a:ext>
                </a:extLst>
              </p:cNvPr>
              <p:cNvGrpSpPr/>
              <p:nvPr/>
            </p:nvGrpSpPr>
            <p:grpSpPr>
              <a:xfrm>
                <a:off x="2827834" y="6519470"/>
                <a:ext cx="762447" cy="762447"/>
                <a:chOff x="836815" y="7062679"/>
                <a:chExt cx="762447" cy="762447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D946CDEB-E749-9F83-8401-A2C83F9B7335}"/>
                    </a:ext>
                  </a:extLst>
                </p:cNvPr>
                <p:cNvSpPr/>
                <p:nvPr/>
              </p:nvSpPr>
              <p:spPr>
                <a:xfrm>
                  <a:off x="836815" y="7062679"/>
                  <a:ext cx="762447" cy="762447"/>
                </a:xfrm>
                <a:prstGeom prst="ellipse">
                  <a:avLst/>
                </a:prstGeom>
                <a:noFill/>
                <a:ln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pic>
              <p:nvPicPr>
                <p:cNvPr id="28" name="Graphic 27">
                  <a:extLst>
                    <a:ext uri="{FF2B5EF4-FFF2-40B4-BE49-F238E27FC236}">
                      <a16:creationId xmlns:a16="http://schemas.microsoft.com/office/drawing/2014/main" id="{0E62ADA5-BF99-EA6B-E9A8-02C14ED08A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4750" y="7255020"/>
                  <a:ext cx="446577" cy="377765"/>
                </a:xfrm>
                <a:prstGeom prst="rect">
                  <a:avLst/>
                </a:prstGeom>
              </p:spPr>
            </p:pic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890F29A-5747-1627-1340-3D733B4C433E}"/>
                  </a:ext>
                </a:extLst>
              </p:cNvPr>
              <p:cNvSpPr txBox="1"/>
              <p:nvPr/>
            </p:nvSpPr>
            <p:spPr>
              <a:xfrm>
                <a:off x="2320492" y="8059686"/>
                <a:ext cx="1778661" cy="648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4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Gentle, even heat throughout the whole room volume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451E8CB-2C7A-632A-0489-5AA4EFC525F2}"/>
                </a:ext>
              </a:extLst>
            </p:cNvPr>
            <p:cNvGrpSpPr/>
            <p:nvPr/>
          </p:nvGrpSpPr>
          <p:grpSpPr>
            <a:xfrm>
              <a:off x="4441351" y="6639634"/>
              <a:ext cx="2048349" cy="2001881"/>
              <a:chOff x="4441351" y="6519470"/>
              <a:chExt cx="2048349" cy="2001881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F71FC2-5977-BC30-9DB4-B31834A0150A}"/>
                  </a:ext>
                </a:extLst>
              </p:cNvPr>
              <p:cNvSpPr txBox="1"/>
              <p:nvPr/>
            </p:nvSpPr>
            <p:spPr>
              <a:xfrm>
                <a:off x="4446442" y="7401091"/>
                <a:ext cx="203816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ABSOLUTE SILENCE</a:t>
                </a: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F1E965FC-999B-D696-0EC8-3CDF9CDB45CF}"/>
                  </a:ext>
                </a:extLst>
              </p:cNvPr>
              <p:cNvGrpSpPr/>
              <p:nvPr/>
            </p:nvGrpSpPr>
            <p:grpSpPr>
              <a:xfrm>
                <a:off x="5084302" y="6519470"/>
                <a:ext cx="762447" cy="762447"/>
                <a:chOff x="836815" y="8174543"/>
                <a:chExt cx="762447" cy="76244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43E0B352-B4B6-7044-E3BB-E12F8E8BDD40}"/>
                    </a:ext>
                  </a:extLst>
                </p:cNvPr>
                <p:cNvSpPr/>
                <p:nvPr/>
              </p:nvSpPr>
              <p:spPr>
                <a:xfrm>
                  <a:off x="836815" y="8174543"/>
                  <a:ext cx="762447" cy="762447"/>
                </a:xfrm>
                <a:prstGeom prst="ellipse">
                  <a:avLst/>
                </a:prstGeom>
                <a:noFill/>
                <a:ln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pic>
              <p:nvPicPr>
                <p:cNvPr id="27" name="Graphic 26" descr="Mute speaker outline">
                  <a:extLst>
                    <a:ext uri="{FF2B5EF4-FFF2-40B4-BE49-F238E27FC236}">
                      <a16:creationId xmlns:a16="http://schemas.microsoft.com/office/drawing/2014/main" id="{1D6494CF-8A5F-FA42-64FC-A968B83FDA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7964" y="8265692"/>
                  <a:ext cx="580149" cy="580149"/>
                </a:xfrm>
                <a:prstGeom prst="rect">
                  <a:avLst/>
                </a:prstGeom>
              </p:spPr>
            </p:pic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B85A0E3-1214-3A69-3393-36BD0F0BF9F0}"/>
                  </a:ext>
                </a:extLst>
              </p:cNvPr>
              <p:cNvSpPr txBox="1"/>
              <p:nvPr/>
            </p:nvSpPr>
            <p:spPr>
              <a:xfrm>
                <a:off x="4441351" y="8059686"/>
                <a:ext cx="20483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Works without fans - no mechanical noise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8109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2A8E-3449-B4FD-7DE3-007C86A27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58B9555-331C-EDCB-2C2E-89C19EC3E74E}"/>
              </a:ext>
            </a:extLst>
          </p:cNvPr>
          <p:cNvSpPr txBox="1"/>
          <p:nvPr/>
        </p:nvSpPr>
        <p:spPr>
          <a:xfrm>
            <a:off x="3341671" y="9544875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FREESTANDING CONVECTORS SC | 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AA6FFA-A788-BCB3-DC71-21401FB71D8F}"/>
              </a:ext>
            </a:extLst>
          </p:cNvPr>
          <p:cNvSpPr txBox="1"/>
          <p:nvPr/>
        </p:nvSpPr>
        <p:spPr>
          <a:xfrm>
            <a:off x="239390" y="527586"/>
            <a:ext cx="6191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CREATED FOR CLEAN LINES</a:t>
            </a:r>
          </a:p>
          <a:p>
            <a:r>
              <a:rPr lang="en-US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AND A COMFORTABLE ENVIRONMENT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F5C401A-A578-2477-80D8-1039AF9366EA}"/>
              </a:ext>
            </a:extLst>
          </p:cNvPr>
          <p:cNvCxnSpPr>
            <a:cxnSpLocks/>
          </p:cNvCxnSpPr>
          <p:nvPr/>
        </p:nvCxnSpPr>
        <p:spPr>
          <a:xfrm flipH="1">
            <a:off x="324168" y="1394607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728D95C0-F129-99F1-A434-F56C4D26ADED}"/>
              </a:ext>
            </a:extLst>
          </p:cNvPr>
          <p:cNvGrpSpPr/>
          <p:nvPr/>
        </p:nvGrpSpPr>
        <p:grpSpPr>
          <a:xfrm>
            <a:off x="5320372" y="6033856"/>
            <a:ext cx="1309028" cy="3110634"/>
            <a:chOff x="5397366" y="5838137"/>
            <a:chExt cx="1309028" cy="31106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3CD66D0-DECB-A4FE-C67D-8F2B1957C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16" r="30988"/>
            <a:stretch>
              <a:fillRect/>
            </a:stretch>
          </p:blipFill>
          <p:spPr>
            <a:xfrm>
              <a:off x="5397366" y="5838137"/>
              <a:ext cx="1163224" cy="262286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69D9EC-91E8-0950-D3A8-4724BF9FAF6E}"/>
                </a:ext>
              </a:extLst>
            </p:cNvPr>
            <p:cNvSpPr txBox="1"/>
            <p:nvPr/>
          </p:nvSpPr>
          <p:spPr>
            <a:xfrm>
              <a:off x="5774180" y="8579439"/>
              <a:ext cx="9322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Commercial spaces</a:t>
              </a: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47D583E5-3060-F7F3-F810-B4D4AB9E8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45050" y="8534183"/>
              <a:ext cx="389513" cy="389513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1E4ADE9-66F5-792D-707B-FA7C1527BDBE}"/>
              </a:ext>
            </a:extLst>
          </p:cNvPr>
          <p:cNvGrpSpPr/>
          <p:nvPr/>
        </p:nvGrpSpPr>
        <p:grpSpPr>
          <a:xfrm>
            <a:off x="341076" y="6046507"/>
            <a:ext cx="1214677" cy="3089261"/>
            <a:chOff x="341350" y="5850788"/>
            <a:chExt cx="1214677" cy="30892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0EAD9F2-31AE-27CD-9F84-02FE6C303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12" r="61246"/>
            <a:stretch>
              <a:fillRect/>
            </a:stretch>
          </p:blipFill>
          <p:spPr>
            <a:xfrm>
              <a:off x="341350" y="5850788"/>
              <a:ext cx="1162669" cy="2616541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D060992-16D8-2434-FDF3-E2A2986636D3}"/>
                </a:ext>
              </a:extLst>
            </p:cNvPr>
            <p:cNvGrpSpPr/>
            <p:nvPr/>
          </p:nvGrpSpPr>
          <p:grpSpPr>
            <a:xfrm>
              <a:off x="375343" y="8570717"/>
              <a:ext cx="1180684" cy="369332"/>
              <a:chOff x="375618" y="8570717"/>
              <a:chExt cx="1180684" cy="36933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D6EF60-7304-A58C-E25B-07735EC92AB9}"/>
                  </a:ext>
                </a:extLst>
              </p:cNvPr>
              <p:cNvSpPr txBox="1"/>
              <p:nvPr/>
            </p:nvSpPr>
            <p:spPr>
              <a:xfrm>
                <a:off x="630565" y="8570717"/>
                <a:ext cx="9257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Residential houses</a:t>
                </a:r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5BD0D9E3-B1EF-6D6E-7E17-2802C14238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375618" y="8601465"/>
                <a:ext cx="254948" cy="254948"/>
              </a:xfrm>
              <a:prstGeom prst="rect">
                <a:avLst/>
              </a:prstGeom>
            </p:spPr>
          </p:pic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636D9D-D707-0D85-103B-AC4F853B8F64}"/>
              </a:ext>
            </a:extLst>
          </p:cNvPr>
          <p:cNvGrpSpPr/>
          <p:nvPr/>
        </p:nvGrpSpPr>
        <p:grpSpPr>
          <a:xfrm>
            <a:off x="2825221" y="6040182"/>
            <a:ext cx="1180273" cy="3105288"/>
            <a:chOff x="2864543" y="5844463"/>
            <a:chExt cx="1180273" cy="310528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C6E4FC7-20FE-5E2A-3365-C0AB9340D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77" r="53521"/>
            <a:stretch>
              <a:fillRect/>
            </a:stretch>
          </p:blipFill>
          <p:spPr>
            <a:xfrm>
              <a:off x="2866197" y="5844463"/>
              <a:ext cx="1162670" cy="261654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397707B-C64D-03F4-4FE5-98DDE27F9DEF}"/>
                </a:ext>
              </a:extLst>
            </p:cNvPr>
            <p:cNvSpPr txBox="1"/>
            <p:nvPr/>
          </p:nvSpPr>
          <p:spPr>
            <a:xfrm>
              <a:off x="3238500" y="8621217"/>
              <a:ext cx="8063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Hotels</a:t>
              </a:r>
              <a:endParaRPr lang="en-US" sz="800" b="1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1D6CF7B7-87B6-9531-42DF-F8F6DDCA5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864543" y="8508128"/>
              <a:ext cx="441623" cy="44162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34E3CD5-D7C0-252C-7619-EE1890D1DDCC}"/>
              </a:ext>
            </a:extLst>
          </p:cNvPr>
          <p:cNvGrpSpPr/>
          <p:nvPr/>
        </p:nvGrpSpPr>
        <p:grpSpPr>
          <a:xfrm>
            <a:off x="4080772" y="6043730"/>
            <a:ext cx="1199888" cy="3061260"/>
            <a:chOff x="4130679" y="5848011"/>
            <a:chExt cx="1199888" cy="306126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BBFFD60-9AF8-4944-E564-F2FD1F5CB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43" t="1328" r="29962"/>
            <a:stretch>
              <a:fillRect/>
            </a:stretch>
          </p:blipFill>
          <p:spPr>
            <a:xfrm>
              <a:off x="4131782" y="5848011"/>
              <a:ext cx="1162669" cy="261299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9B8636-3393-CFBF-045C-D4A57B095FE6}"/>
                </a:ext>
              </a:extLst>
            </p:cNvPr>
            <p:cNvSpPr txBox="1"/>
            <p:nvPr/>
          </p:nvSpPr>
          <p:spPr>
            <a:xfrm>
              <a:off x="4434329" y="8610514"/>
              <a:ext cx="8962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Restaurants</a:t>
              </a:r>
              <a:endParaRPr lang="en-US" sz="800" b="1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1EEEEE48-A910-59B8-2037-9501637F6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130679" y="8548607"/>
              <a:ext cx="360664" cy="36066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4C37BBE-027B-30A9-9FC0-FD0EBCC6AFE1}"/>
              </a:ext>
            </a:extLst>
          </p:cNvPr>
          <p:cNvGrpSpPr/>
          <p:nvPr/>
        </p:nvGrpSpPr>
        <p:grpSpPr>
          <a:xfrm>
            <a:off x="1586723" y="6043732"/>
            <a:ext cx="1162670" cy="3054601"/>
            <a:chOff x="1599510" y="5848013"/>
            <a:chExt cx="1162670" cy="305460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4342ED3-E4C0-63CF-FA54-3EEDB52FA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93" r="51417"/>
            <a:stretch>
              <a:fillRect/>
            </a:stretch>
          </p:blipFill>
          <p:spPr>
            <a:xfrm>
              <a:off x="1599510" y="5848013"/>
              <a:ext cx="1162670" cy="2623058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5AF3791-2033-C189-1AE5-C7275BB5C846}"/>
                </a:ext>
              </a:extLst>
            </p:cNvPr>
            <p:cNvSpPr txBox="1"/>
            <p:nvPr/>
          </p:nvSpPr>
          <p:spPr>
            <a:xfrm>
              <a:off x="1948089" y="8615965"/>
              <a:ext cx="7800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Offices</a:t>
              </a:r>
              <a:endParaRPr lang="en-US" sz="800" b="1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191EF20F-501E-DED9-EFD3-3C48956B3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643819" y="8555264"/>
              <a:ext cx="347350" cy="347350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0FCBA22-A0D1-3341-0D6D-462034AE4B63}"/>
              </a:ext>
            </a:extLst>
          </p:cNvPr>
          <p:cNvSpPr txBox="1"/>
          <p:nvPr/>
        </p:nvSpPr>
        <p:spPr>
          <a:xfrm>
            <a:off x="239392" y="5599418"/>
            <a:ext cx="408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WHERE DOES IT FIT?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51F96A0-45AB-DE88-29E6-B3EA5DBEE75B}"/>
              </a:ext>
            </a:extLst>
          </p:cNvPr>
          <p:cNvCxnSpPr>
            <a:cxnSpLocks/>
          </p:cNvCxnSpPr>
          <p:nvPr/>
        </p:nvCxnSpPr>
        <p:spPr>
          <a:xfrm flipH="1">
            <a:off x="4488856" y="1928907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8D1B268-9641-75CF-B1B1-E7127A2FB593}"/>
              </a:ext>
            </a:extLst>
          </p:cNvPr>
          <p:cNvCxnSpPr>
            <a:cxnSpLocks/>
          </p:cNvCxnSpPr>
          <p:nvPr/>
        </p:nvCxnSpPr>
        <p:spPr>
          <a:xfrm flipH="1">
            <a:off x="2412544" y="1928907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BE157FA-C248-09B1-6D68-F06B725C9DA1}"/>
              </a:ext>
            </a:extLst>
          </p:cNvPr>
          <p:cNvCxnSpPr>
            <a:cxnSpLocks/>
          </p:cNvCxnSpPr>
          <p:nvPr/>
        </p:nvCxnSpPr>
        <p:spPr>
          <a:xfrm flipH="1">
            <a:off x="4488856" y="3787557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0BBBD207-8A53-44CB-260E-260CE69C3B98}"/>
              </a:ext>
            </a:extLst>
          </p:cNvPr>
          <p:cNvCxnSpPr>
            <a:cxnSpLocks/>
          </p:cNvCxnSpPr>
          <p:nvPr/>
        </p:nvCxnSpPr>
        <p:spPr>
          <a:xfrm flipH="1">
            <a:off x="2412544" y="3787556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DDAEA48-511A-75D0-A805-B39AC700B272}"/>
              </a:ext>
            </a:extLst>
          </p:cNvPr>
          <p:cNvSpPr txBox="1"/>
          <p:nvPr/>
        </p:nvSpPr>
        <p:spPr>
          <a:xfrm>
            <a:off x="2659157" y="2490622"/>
            <a:ext cx="15950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NON-INERTIAL OPERATION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8167B05-11FD-DAEF-6462-B2B0BB07CC74}"/>
              </a:ext>
            </a:extLst>
          </p:cNvPr>
          <p:cNvSpPr txBox="1"/>
          <p:nvPr/>
        </p:nvSpPr>
        <p:spPr>
          <a:xfrm>
            <a:off x="2571537" y="2891812"/>
            <a:ext cx="1770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Reacts quickly to temperature changes and precisely maintains the set comfort level</a:t>
            </a:r>
          </a:p>
        </p:txBody>
      </p:sp>
      <p:pic>
        <p:nvPicPr>
          <p:cNvPr id="114" name="Graphic 113" descr="Gauge outline">
            <a:extLst>
              <a:ext uri="{FF2B5EF4-FFF2-40B4-BE49-F238E27FC236}">
                <a16:creationId xmlns:a16="http://schemas.microsoft.com/office/drawing/2014/main" id="{078CAE50-F548-7176-26C2-37FEF52A984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136784" y="1849682"/>
            <a:ext cx="639781" cy="639781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BA6B3E44-38F8-C37E-EDAC-89A0CEA63FF6}"/>
              </a:ext>
            </a:extLst>
          </p:cNvPr>
          <p:cNvSpPr txBox="1"/>
          <p:nvPr/>
        </p:nvSpPr>
        <p:spPr>
          <a:xfrm>
            <a:off x="4752158" y="4522897"/>
            <a:ext cx="16715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COLOUR PALETTE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2645D3A-5C6D-8A79-1D2C-C9408B907B35}"/>
              </a:ext>
            </a:extLst>
          </p:cNvPr>
          <p:cNvSpPr txBox="1"/>
          <p:nvPr/>
        </p:nvSpPr>
        <p:spPr>
          <a:xfrm>
            <a:off x="4642319" y="4861048"/>
            <a:ext cx="1819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Painted in any RAL </a:t>
            </a:r>
            <a:r>
              <a:rPr lang="en-US" sz="10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colour</a:t>
            </a:r>
            <a:endParaRPr lang="en-US" sz="10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16" name="Graphic 115" descr="Palette outline">
            <a:extLst>
              <a:ext uri="{FF2B5EF4-FFF2-40B4-BE49-F238E27FC236}">
                <a16:creationId xmlns:a16="http://schemas.microsoft.com/office/drawing/2014/main" id="{7BCF7048-E46C-0115-00E1-69BDE1F4D57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231948" y="3892423"/>
            <a:ext cx="639781" cy="639781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3C227E1D-10AB-556D-F32F-38F3BD2A8E5A}"/>
              </a:ext>
            </a:extLst>
          </p:cNvPr>
          <p:cNvSpPr txBox="1"/>
          <p:nvPr/>
        </p:nvSpPr>
        <p:spPr>
          <a:xfrm>
            <a:off x="2418963" y="4502912"/>
            <a:ext cx="19831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10</a:t>
            </a:r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-YEAR</a:t>
            </a:r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HEAT EXCHANGER</a:t>
            </a:r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WARRANTY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F16344F-76C3-C8B8-76FB-431C9A58CABA}"/>
              </a:ext>
            </a:extLst>
          </p:cNvPr>
          <p:cNvSpPr txBox="1"/>
          <p:nvPr/>
        </p:nvSpPr>
        <p:spPr>
          <a:xfrm>
            <a:off x="2571537" y="4861048"/>
            <a:ext cx="1770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Reliability and durability for everyday use</a:t>
            </a:r>
          </a:p>
        </p:txBody>
      </p:sp>
      <p:pic>
        <p:nvPicPr>
          <p:cNvPr id="118" name="Graphic 117" descr="Ribbon outline">
            <a:extLst>
              <a:ext uri="{FF2B5EF4-FFF2-40B4-BE49-F238E27FC236}">
                <a16:creationId xmlns:a16="http://schemas.microsoft.com/office/drawing/2014/main" id="{789D9F73-1127-3125-8000-54C92FD92DD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36784" y="3892423"/>
            <a:ext cx="639781" cy="639781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533CA8AD-5F0A-8468-1219-FA41D829ECB3}"/>
              </a:ext>
            </a:extLst>
          </p:cNvPr>
          <p:cNvSpPr txBox="1"/>
          <p:nvPr/>
        </p:nvSpPr>
        <p:spPr>
          <a:xfrm>
            <a:off x="546683" y="4522897"/>
            <a:ext cx="15295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SAFE SURFACE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8EF49B6-9605-2298-9E36-83483CCA65C4}"/>
              </a:ext>
            </a:extLst>
          </p:cNvPr>
          <p:cNvSpPr txBox="1"/>
          <p:nvPr/>
        </p:nvSpPr>
        <p:spPr>
          <a:xfrm>
            <a:off x="259984" y="4861048"/>
            <a:ext cx="2094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casing surface temperature does not exceed 40°C</a:t>
            </a:r>
          </a:p>
        </p:txBody>
      </p:sp>
      <p:pic>
        <p:nvPicPr>
          <p:cNvPr id="120" name="Graphic 119" descr="Diploma roll outline">
            <a:extLst>
              <a:ext uri="{FF2B5EF4-FFF2-40B4-BE49-F238E27FC236}">
                <a16:creationId xmlns:a16="http://schemas.microsoft.com/office/drawing/2014/main" id="{448C19A2-61B7-0342-DCA2-2F6F760062A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91582" y="3892423"/>
            <a:ext cx="639781" cy="63978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A1B7C5B-C8F8-F59B-7CB2-BE263325B804}"/>
              </a:ext>
            </a:extLst>
          </p:cNvPr>
          <p:cNvSpPr txBox="1"/>
          <p:nvPr/>
        </p:nvSpPr>
        <p:spPr>
          <a:xfrm>
            <a:off x="517543" y="2490622"/>
            <a:ext cx="15878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 442 CERTIFIED OUTPUTS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EFE178D-4588-8F37-0C01-2EB346F0B2DD}"/>
              </a:ext>
            </a:extLst>
          </p:cNvPr>
          <p:cNvSpPr txBox="1"/>
          <p:nvPr/>
        </p:nvSpPr>
        <p:spPr>
          <a:xfrm>
            <a:off x="351916" y="2891812"/>
            <a:ext cx="1919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Tested in an independent accredited laboratory according to the European standard EN 442</a:t>
            </a:r>
          </a:p>
        </p:txBody>
      </p:sp>
      <p:pic>
        <p:nvPicPr>
          <p:cNvPr id="122" name="Graphic 121" descr="Shield Tick outline">
            <a:extLst>
              <a:ext uri="{FF2B5EF4-FFF2-40B4-BE49-F238E27FC236}">
                <a16:creationId xmlns:a16="http://schemas.microsoft.com/office/drawing/2014/main" id="{A32074A2-7A7E-F66A-DE5D-845CD4326F1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91582" y="1849682"/>
            <a:ext cx="639781" cy="639781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53086585-4D0E-3A7C-F3A7-E6408CFAB4A2}"/>
              </a:ext>
            </a:extLst>
          </p:cNvPr>
          <p:cNvSpPr txBox="1"/>
          <p:nvPr/>
        </p:nvSpPr>
        <p:spPr>
          <a:xfrm>
            <a:off x="4790258" y="2571413"/>
            <a:ext cx="15231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ABSOLUTE SILENCE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F1D3CBC-79DF-3A15-FDA9-78952379D534}"/>
              </a:ext>
            </a:extLst>
          </p:cNvPr>
          <p:cNvSpPr txBox="1"/>
          <p:nvPr/>
        </p:nvSpPr>
        <p:spPr>
          <a:xfrm>
            <a:off x="4642320" y="2891812"/>
            <a:ext cx="1819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Works on the principle of natural convection without fans and mechanical noise</a:t>
            </a:r>
          </a:p>
        </p:txBody>
      </p:sp>
      <p:pic>
        <p:nvPicPr>
          <p:cNvPr id="124" name="Graphic 123" descr="Mute speaker outline">
            <a:extLst>
              <a:ext uri="{FF2B5EF4-FFF2-40B4-BE49-F238E27FC236}">
                <a16:creationId xmlns:a16="http://schemas.microsoft.com/office/drawing/2014/main" id="{92223967-11DB-3B9B-F31F-D57A5843A8A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231948" y="1849682"/>
            <a:ext cx="639781" cy="63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E697E-B992-82BA-1F15-F428C5388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A7447FA-18B9-A6BC-AE7E-7929B7E73A99}"/>
              </a:ext>
            </a:extLst>
          </p:cNvPr>
          <p:cNvSpPr txBox="1"/>
          <p:nvPr/>
        </p:nvSpPr>
        <p:spPr>
          <a:xfrm>
            <a:off x="239391" y="349053"/>
            <a:ext cx="6250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or SC-H?</a:t>
            </a:r>
          </a:p>
          <a:p>
            <a:r>
              <a:rPr lang="en-US" sz="2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RIGHT CHOICE FOR EVERY PROJECT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4D353-180B-ADB6-779B-585654EE92CC}"/>
              </a:ext>
            </a:extLst>
          </p:cNvPr>
          <p:cNvSpPr txBox="1"/>
          <p:nvPr/>
        </p:nvSpPr>
        <p:spPr>
          <a:xfrm>
            <a:off x="239391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04 | FREESTANDING CONVECTORS SC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F3F04A4-0453-DF6A-56CE-12F298020F25}"/>
              </a:ext>
            </a:extLst>
          </p:cNvPr>
          <p:cNvCxnSpPr>
            <a:cxnSpLocks/>
          </p:cNvCxnSpPr>
          <p:nvPr/>
        </p:nvCxnSpPr>
        <p:spPr>
          <a:xfrm flipH="1">
            <a:off x="324168" y="1131684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568B665-9BE8-2AC3-7A6C-2B33109E8BC8}"/>
              </a:ext>
            </a:extLst>
          </p:cNvPr>
          <p:cNvSpPr txBox="1"/>
          <p:nvPr/>
        </p:nvSpPr>
        <p:spPr>
          <a:xfrm>
            <a:off x="247011" y="1307435"/>
            <a:ext cx="333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and SC-H convectors are built using the same natural convection technology, the same copper-</a:t>
            </a:r>
            <a:r>
              <a:rPr lang="en-US" sz="14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aluminium</a:t>
            </a:r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heat exchangers and feature identical technical characteristics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C4E86-FB69-1AFA-C94E-7130A740AC5A}"/>
              </a:ext>
            </a:extLst>
          </p:cNvPr>
          <p:cNvSpPr txBox="1"/>
          <p:nvPr/>
        </p:nvSpPr>
        <p:spPr>
          <a:xfrm>
            <a:off x="267983" y="2692430"/>
            <a:ext cx="3388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only difference is the design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F6E9E8B-E8CD-45F2-218B-D821E5EA256B}"/>
              </a:ext>
            </a:extLst>
          </p:cNvPr>
          <p:cNvGrpSpPr/>
          <p:nvPr/>
        </p:nvGrpSpPr>
        <p:grpSpPr>
          <a:xfrm>
            <a:off x="333375" y="8364762"/>
            <a:ext cx="6156325" cy="976008"/>
            <a:chOff x="333375" y="8293608"/>
            <a:chExt cx="6156325" cy="976008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EFFBDC9-D16B-26DC-29F3-36AE95CB2D92}"/>
                </a:ext>
              </a:extLst>
            </p:cNvPr>
            <p:cNvSpPr>
              <a:spLocks/>
            </p:cNvSpPr>
            <p:nvPr/>
          </p:nvSpPr>
          <p:spPr>
            <a:xfrm>
              <a:off x="333375" y="8293608"/>
              <a:ext cx="6156325" cy="976008"/>
            </a:xfrm>
            <a:prstGeom prst="roundRect">
              <a:avLst>
                <a:gd name="adj" fmla="val 4765"/>
              </a:avLst>
            </a:prstGeom>
            <a:solidFill>
              <a:srgbClr val="F1EDEA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59D23CF-9508-898A-D1A2-6859A9B7D401}"/>
                </a:ext>
              </a:extLst>
            </p:cNvPr>
            <p:cNvGrpSpPr/>
            <p:nvPr/>
          </p:nvGrpSpPr>
          <p:grpSpPr>
            <a:xfrm>
              <a:off x="443403" y="8562231"/>
              <a:ext cx="554447" cy="554447"/>
              <a:chOff x="443403" y="8719797"/>
              <a:chExt cx="554447" cy="554447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FA8D70F-6C64-5097-4B75-0D5E0AF76F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3403" y="8719797"/>
                <a:ext cx="554447" cy="55444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pic>
            <p:nvPicPr>
              <p:cNvPr id="15" name="Graphic 14" descr="Checkmark outline">
                <a:extLst>
                  <a:ext uri="{FF2B5EF4-FFF2-40B4-BE49-F238E27FC236}">
                    <a16:creationId xmlns:a16="http://schemas.microsoft.com/office/drawing/2014/main" id="{A93D5E22-3DB1-FF03-47C0-9AC25B2FAF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20459" y="8796853"/>
                <a:ext cx="400334" cy="400334"/>
              </a:xfrm>
              <a:prstGeom prst="rect">
                <a:avLst/>
              </a:prstGeom>
            </p:spPr>
          </p:pic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F0B57F8-2E75-2BC8-EFE0-337A4C79189C}"/>
                </a:ext>
              </a:extLst>
            </p:cNvPr>
            <p:cNvGrpSpPr/>
            <p:nvPr/>
          </p:nvGrpSpPr>
          <p:grpSpPr>
            <a:xfrm>
              <a:off x="1095781" y="8408623"/>
              <a:ext cx="5318816" cy="745874"/>
              <a:chOff x="1095781" y="8403303"/>
              <a:chExt cx="5318816" cy="745874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F0E4C4B-B4BE-951C-92A4-9A576DE3D5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95781" y="8595179"/>
                <a:ext cx="531881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SC and SC-H convectors use identical heat transfer technology.</a:t>
                </a:r>
              </a:p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The choice depends only on the desired aesthetics and the architectural direction of the project.</a:t>
                </a:r>
                <a:endParaRPr lang="en-US" sz="10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06EE22D-0CFD-A235-25CB-6BA1C3E893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95781" y="8403303"/>
                <a:ext cx="391513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THE ONLY DIFFERENCE IS THE DESIGN.</a:t>
                </a:r>
                <a:endParaRPr lang="en-US" sz="1000" b="1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DFFC2618-EE10-D57A-EDE6-9A0B2EC61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7" y="3115530"/>
            <a:ext cx="2739163" cy="154121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0EE3B61-979F-2C62-2D64-C7DA30FB0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241" y="3115530"/>
            <a:ext cx="2571341" cy="1541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2CE918C-7799-2C97-0C8B-C171C9626E94}"/>
              </a:ext>
            </a:extLst>
          </p:cNvPr>
          <p:cNvSpPr txBox="1"/>
          <p:nvPr/>
        </p:nvSpPr>
        <p:spPr>
          <a:xfrm>
            <a:off x="367181" y="4541981"/>
            <a:ext cx="29661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</a:t>
            </a:r>
          </a:p>
          <a:p>
            <a:pPr algn="ctr"/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CLASSIC DESIGN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F5A2021-7C9D-A715-879F-BFD59E8DA5A0}"/>
              </a:ext>
            </a:extLst>
          </p:cNvPr>
          <p:cNvSpPr txBox="1"/>
          <p:nvPr/>
        </p:nvSpPr>
        <p:spPr>
          <a:xfrm>
            <a:off x="3411537" y="4541981"/>
            <a:ext cx="30618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</a:p>
          <a:p>
            <a:pPr algn="ctr"/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 DESIGN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A045DC1-1B35-2C7E-3A0A-E4DFE3B61FDA}"/>
              </a:ext>
            </a:extLst>
          </p:cNvPr>
          <p:cNvSpPr/>
          <p:nvPr/>
        </p:nvSpPr>
        <p:spPr>
          <a:xfrm>
            <a:off x="3167383" y="5324805"/>
            <a:ext cx="523234" cy="523234"/>
          </a:xfrm>
          <a:prstGeom prst="ellipse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8F09922-5EC4-9F03-BE26-0BEAB81027A9}"/>
              </a:ext>
            </a:extLst>
          </p:cNvPr>
          <p:cNvSpPr/>
          <p:nvPr/>
        </p:nvSpPr>
        <p:spPr>
          <a:xfrm>
            <a:off x="3167383" y="6092209"/>
            <a:ext cx="523234" cy="523234"/>
          </a:xfrm>
          <a:prstGeom prst="ellipse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283BE5C-0E50-0B4C-6AA7-9EB2AC250B41}"/>
              </a:ext>
            </a:extLst>
          </p:cNvPr>
          <p:cNvSpPr/>
          <p:nvPr/>
        </p:nvSpPr>
        <p:spPr>
          <a:xfrm>
            <a:off x="3167383" y="6859613"/>
            <a:ext cx="523234" cy="523234"/>
          </a:xfrm>
          <a:prstGeom prst="ellipse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3B61B28-4910-2A53-97BF-661590754D50}"/>
              </a:ext>
            </a:extLst>
          </p:cNvPr>
          <p:cNvCxnSpPr>
            <a:cxnSpLocks/>
          </p:cNvCxnSpPr>
          <p:nvPr/>
        </p:nvCxnSpPr>
        <p:spPr>
          <a:xfrm flipH="1">
            <a:off x="583652" y="5970124"/>
            <a:ext cx="569069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50FBF86-83EC-12DB-3AA3-AF7592EA7CDF}"/>
              </a:ext>
            </a:extLst>
          </p:cNvPr>
          <p:cNvCxnSpPr>
            <a:cxnSpLocks/>
          </p:cNvCxnSpPr>
          <p:nvPr/>
        </p:nvCxnSpPr>
        <p:spPr>
          <a:xfrm flipH="1">
            <a:off x="583652" y="6737528"/>
            <a:ext cx="569069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F37314-8D31-6A90-DB6B-637F31BB691E}"/>
              </a:ext>
            </a:extLst>
          </p:cNvPr>
          <p:cNvCxnSpPr>
            <a:cxnSpLocks/>
          </p:cNvCxnSpPr>
          <p:nvPr/>
        </p:nvCxnSpPr>
        <p:spPr>
          <a:xfrm flipH="1">
            <a:off x="583652" y="7504932"/>
            <a:ext cx="569069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C7C0823-6AC2-6C1A-FE81-508E2ACCAA59}"/>
              </a:ext>
            </a:extLst>
          </p:cNvPr>
          <p:cNvGrpSpPr/>
          <p:nvPr/>
        </p:nvGrpSpPr>
        <p:grpSpPr>
          <a:xfrm>
            <a:off x="3167383" y="7627018"/>
            <a:ext cx="523234" cy="523234"/>
            <a:chOff x="3167383" y="7627018"/>
            <a:chExt cx="523234" cy="523234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761A0CA-4C52-06CC-880A-2431AF5D4546}"/>
                </a:ext>
              </a:extLst>
            </p:cNvPr>
            <p:cNvSpPr/>
            <p:nvPr/>
          </p:nvSpPr>
          <p:spPr>
            <a:xfrm>
              <a:off x="3167383" y="7627018"/>
              <a:ext cx="523234" cy="523234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49" name="Graphic 48" descr="Plugged Unplugged outline">
              <a:extLst>
                <a:ext uri="{FF2B5EF4-FFF2-40B4-BE49-F238E27FC236}">
                  <a16:creationId xmlns:a16="http://schemas.microsoft.com/office/drawing/2014/main" id="{EE24AFC6-BD31-5DA3-0625-00C732B18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54043" y="7713678"/>
              <a:ext cx="349914" cy="349914"/>
            </a:xfrm>
            <a:prstGeom prst="rect">
              <a:avLst/>
            </a:prstGeom>
          </p:spPr>
        </p:pic>
      </p:grpSp>
      <p:pic>
        <p:nvPicPr>
          <p:cNvPr id="51" name="Graphic 50" descr="High temperature outline">
            <a:extLst>
              <a:ext uri="{FF2B5EF4-FFF2-40B4-BE49-F238E27FC236}">
                <a16:creationId xmlns:a16="http://schemas.microsoft.com/office/drawing/2014/main" id="{EF7CE2FF-8845-9097-07A6-4E73FA9098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4043" y="6178869"/>
            <a:ext cx="349914" cy="349914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EC4B7D6C-3801-B1AB-E5A6-D226C73EE465}"/>
              </a:ext>
            </a:extLst>
          </p:cNvPr>
          <p:cNvSpPr/>
          <p:nvPr/>
        </p:nvSpPr>
        <p:spPr>
          <a:xfrm>
            <a:off x="3254043" y="5471434"/>
            <a:ext cx="349914" cy="229976"/>
          </a:xfrm>
          <a:prstGeom prst="rect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54" name="Graphic 53" descr="Lightning bolt outline">
            <a:extLst>
              <a:ext uri="{FF2B5EF4-FFF2-40B4-BE49-F238E27FC236}">
                <a16:creationId xmlns:a16="http://schemas.microsoft.com/office/drawing/2014/main" id="{1702F27E-0BFF-A7B1-72CB-4105360D5B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54043" y="6946273"/>
            <a:ext cx="349914" cy="349914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DB22F88-8DFB-BE7D-C706-45B9D7938216}"/>
              </a:ext>
            </a:extLst>
          </p:cNvPr>
          <p:cNvSpPr txBox="1"/>
          <p:nvPr/>
        </p:nvSpPr>
        <p:spPr>
          <a:xfrm>
            <a:off x="342693" y="5447923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Classic form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A2A4C92-527D-883C-6548-9372A2B2F6B5}"/>
              </a:ext>
            </a:extLst>
          </p:cNvPr>
          <p:cNvSpPr txBox="1"/>
          <p:nvPr/>
        </p:nvSpPr>
        <p:spPr>
          <a:xfrm>
            <a:off x="3555236" y="5447923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 form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3476476-4021-FC79-6860-29A31F3B97D1}"/>
              </a:ext>
            </a:extLst>
          </p:cNvPr>
          <p:cNvSpPr txBox="1"/>
          <p:nvPr/>
        </p:nvSpPr>
        <p:spPr>
          <a:xfrm>
            <a:off x="823949" y="6214975"/>
            <a:ext cx="1961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4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same heat exchangers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1695C91-1040-DC4A-45D3-64C3686B116B}"/>
              </a:ext>
            </a:extLst>
          </p:cNvPr>
          <p:cNvSpPr txBox="1"/>
          <p:nvPr/>
        </p:nvSpPr>
        <p:spPr>
          <a:xfrm>
            <a:off x="324077" y="6982731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same output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B48C1BD-2DE3-76F1-9459-CA38720C37DA}"/>
              </a:ext>
            </a:extLst>
          </p:cNvPr>
          <p:cNvSpPr txBox="1"/>
          <p:nvPr/>
        </p:nvSpPr>
        <p:spPr>
          <a:xfrm>
            <a:off x="3536620" y="6982731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same output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4369C9-5DAB-CA93-70F6-D713F46905D8}"/>
              </a:ext>
            </a:extLst>
          </p:cNvPr>
          <p:cNvSpPr txBox="1"/>
          <p:nvPr/>
        </p:nvSpPr>
        <p:spPr>
          <a:xfrm>
            <a:off x="324077" y="7762560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same connections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5C4695B-5908-B57D-3607-5BA1F9FC96F3}"/>
              </a:ext>
            </a:extLst>
          </p:cNvPr>
          <p:cNvSpPr txBox="1"/>
          <p:nvPr/>
        </p:nvSpPr>
        <p:spPr>
          <a:xfrm>
            <a:off x="3536620" y="7762560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same connections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6EE9AC-1371-6665-62E7-1B040A0DB31C}"/>
              </a:ext>
            </a:extLst>
          </p:cNvPr>
          <p:cNvSpPr txBox="1"/>
          <p:nvPr/>
        </p:nvSpPr>
        <p:spPr>
          <a:xfrm>
            <a:off x="4006061" y="6196687"/>
            <a:ext cx="1961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4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same heat exchangers</a:t>
            </a:r>
          </a:p>
        </p:txBody>
      </p:sp>
    </p:spTree>
    <p:extLst>
      <p:ext uri="{BB962C8B-B14F-4D97-AF65-F5344CB8AC3E}">
        <p14:creationId xmlns:p14="http://schemas.microsoft.com/office/powerpoint/2010/main" val="1044482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AFE22-0A3E-578F-5F70-CF359F54A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A0EF2B2-D253-5551-8A13-B4184D024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5"/>
            <a:ext cx="3429000" cy="49497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5AF60F-38A6-908B-0380-0A3971AA1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1" y="3285"/>
            <a:ext cx="3428999" cy="49497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F0C9FC-4939-DB1F-08DC-CD3D5FF7D031}"/>
              </a:ext>
            </a:extLst>
          </p:cNvPr>
          <p:cNvSpPr txBox="1"/>
          <p:nvPr/>
        </p:nvSpPr>
        <p:spPr>
          <a:xfrm>
            <a:off x="3345455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FREESTANDING CONVECTORS SC | 05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049B3A3-11EE-AC15-BFE1-BD78AD77C609}"/>
              </a:ext>
            </a:extLst>
          </p:cNvPr>
          <p:cNvSpPr txBox="1"/>
          <p:nvPr/>
        </p:nvSpPr>
        <p:spPr>
          <a:xfrm>
            <a:off x="247966" y="4123240"/>
            <a:ext cx="29661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</a:t>
            </a:r>
          </a:p>
          <a:p>
            <a:r>
              <a:rPr lang="en-US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CLASSIC DESIGN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05004A-17C8-78BF-E303-127C2ED9BC0C}"/>
              </a:ext>
            </a:extLst>
          </p:cNvPr>
          <p:cNvSpPr txBox="1"/>
          <p:nvPr/>
        </p:nvSpPr>
        <p:spPr>
          <a:xfrm>
            <a:off x="3540292" y="4123240"/>
            <a:ext cx="29638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</a:p>
          <a:p>
            <a:r>
              <a:rPr lang="en-US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 DESIGN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311290-79FA-01D4-4233-500A2103DF60}"/>
              </a:ext>
            </a:extLst>
          </p:cNvPr>
          <p:cNvSpPr txBox="1"/>
          <p:nvPr/>
        </p:nvSpPr>
        <p:spPr>
          <a:xfrm>
            <a:off x="260345" y="5322935"/>
            <a:ext cx="3181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WHEN TO CHOOSE </a:t>
            </a:r>
            <a:r>
              <a:rPr lang="en-US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</a:t>
            </a:r>
            <a:r>
              <a:rPr lang="en-US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?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823856-1C30-0E1E-B69C-DE39B8038812}"/>
              </a:ext>
            </a:extLst>
          </p:cNvPr>
          <p:cNvGrpSpPr/>
          <p:nvPr/>
        </p:nvGrpSpPr>
        <p:grpSpPr>
          <a:xfrm>
            <a:off x="333375" y="5928188"/>
            <a:ext cx="2880722" cy="699767"/>
            <a:chOff x="333375" y="5759303"/>
            <a:chExt cx="2880722" cy="69976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CB732D5-4E48-3343-6CBA-E8ACB6874D2F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751986F-0B5C-7CE0-B2BB-063BB2947794}"/>
                </a:ext>
              </a:extLst>
            </p:cNvPr>
            <p:cNvSpPr txBox="1"/>
            <p:nvPr/>
          </p:nvSpPr>
          <p:spPr>
            <a:xfrm>
              <a:off x="1131100" y="5820646"/>
              <a:ext cx="20829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Residential houses</a:t>
              </a:r>
            </a:p>
            <a:p>
              <a:r>
                <a:rPr lang="en-US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Perfect for flats, houses</a:t>
              </a:r>
            </a:p>
            <a:p>
              <a:r>
                <a:rPr lang="en-US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and apartments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6DC4C9-3BF4-CFCD-048D-C3FCD905E970}"/>
              </a:ext>
            </a:extLst>
          </p:cNvPr>
          <p:cNvCxnSpPr>
            <a:cxnSpLocks/>
          </p:cNvCxnSpPr>
          <p:nvPr/>
        </p:nvCxnSpPr>
        <p:spPr>
          <a:xfrm>
            <a:off x="3429000" y="5219700"/>
            <a:ext cx="0" cy="41529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E614244-612F-F575-14E8-C91827F9F8CD}"/>
              </a:ext>
            </a:extLst>
          </p:cNvPr>
          <p:cNvGrpSpPr/>
          <p:nvPr/>
        </p:nvGrpSpPr>
        <p:grpSpPr>
          <a:xfrm>
            <a:off x="333375" y="6989380"/>
            <a:ext cx="3082290" cy="699767"/>
            <a:chOff x="333375" y="5759303"/>
            <a:chExt cx="3082290" cy="699767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03DF57C-AA25-B21B-A1CB-75DC12744B6C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1EBC974-C765-45DC-1A6B-E3C4CC1F15BA}"/>
                </a:ext>
              </a:extLst>
            </p:cNvPr>
            <p:cNvSpPr txBox="1"/>
            <p:nvPr/>
          </p:nvSpPr>
          <p:spPr>
            <a:xfrm>
              <a:off x="1131100" y="5820646"/>
              <a:ext cx="228456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Classic interiors</a:t>
              </a:r>
            </a:p>
            <a:p>
              <a:r>
                <a:rPr lang="en-US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Harmoniously matches traditional and timeless architecture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5900A1B-5063-166C-4A5D-6D4F8B6CB793}"/>
              </a:ext>
            </a:extLst>
          </p:cNvPr>
          <p:cNvGrpSpPr/>
          <p:nvPr/>
        </p:nvGrpSpPr>
        <p:grpSpPr>
          <a:xfrm>
            <a:off x="333375" y="8061796"/>
            <a:ext cx="3082288" cy="699767"/>
            <a:chOff x="333375" y="5759303"/>
            <a:chExt cx="3082288" cy="699767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3F22453-D25F-724C-701F-D4F69BAD90ED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E7AF3EB-88DF-5BE1-DDA4-188D1402E35F}"/>
                </a:ext>
              </a:extLst>
            </p:cNvPr>
            <p:cNvSpPr txBox="1"/>
            <p:nvPr/>
          </p:nvSpPr>
          <p:spPr>
            <a:xfrm>
              <a:off x="1131100" y="5820646"/>
              <a:ext cx="228456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Versatile projects</a:t>
              </a:r>
            </a:p>
            <a:p>
              <a:r>
                <a:rPr lang="en-US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 reliable and functional solution for every project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BB2C23CF-0728-E56E-403E-1E4FA21DC056}"/>
              </a:ext>
            </a:extLst>
          </p:cNvPr>
          <p:cNvSpPr txBox="1"/>
          <p:nvPr/>
        </p:nvSpPr>
        <p:spPr>
          <a:xfrm>
            <a:off x="3540292" y="5322935"/>
            <a:ext cx="3181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WHEN TO CHOOSE </a:t>
            </a:r>
            <a:r>
              <a:rPr lang="en-US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 </a:t>
            </a:r>
            <a:r>
              <a:rPr lang="en-US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?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61F8C12-A7EE-DA90-177F-F6351E20D46D}"/>
              </a:ext>
            </a:extLst>
          </p:cNvPr>
          <p:cNvGrpSpPr/>
          <p:nvPr/>
        </p:nvGrpSpPr>
        <p:grpSpPr>
          <a:xfrm>
            <a:off x="3613322" y="6939260"/>
            <a:ext cx="3108957" cy="699767"/>
            <a:chOff x="333375" y="5759303"/>
            <a:chExt cx="3108957" cy="699767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E3B7D8B-683D-53EB-DB2D-866B787EC303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616FDFC-5E35-3E77-D197-A7EFE821C92F}"/>
                </a:ext>
              </a:extLst>
            </p:cNvPr>
            <p:cNvSpPr txBox="1"/>
            <p:nvPr/>
          </p:nvSpPr>
          <p:spPr>
            <a:xfrm>
              <a:off x="1131100" y="5800326"/>
              <a:ext cx="231123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Premium segment</a:t>
              </a:r>
            </a:p>
            <a:p>
              <a:r>
                <a:rPr lang="en-US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Suitable for high-class interiors and exclusive projects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0E05AD2-40CE-D0CF-E116-F6AA47E57E66}"/>
              </a:ext>
            </a:extLst>
          </p:cNvPr>
          <p:cNvGrpSpPr/>
          <p:nvPr/>
        </p:nvGrpSpPr>
        <p:grpSpPr>
          <a:xfrm>
            <a:off x="3613322" y="8011676"/>
            <a:ext cx="2880722" cy="699767"/>
            <a:chOff x="333375" y="5759303"/>
            <a:chExt cx="2880722" cy="699767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563773F-51D4-F8FF-3985-6B160506931F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9461113-7F52-FBCC-3D65-862F157C6FFF}"/>
                </a:ext>
              </a:extLst>
            </p:cNvPr>
            <p:cNvSpPr txBox="1"/>
            <p:nvPr/>
          </p:nvSpPr>
          <p:spPr>
            <a:xfrm>
              <a:off x="1131100" y="5820646"/>
              <a:ext cx="20829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Architectural projects </a:t>
              </a:r>
              <a:r>
                <a:rPr lang="en-US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Becomes part of the interior and </a:t>
              </a:r>
              <a:r>
                <a:rPr lang="en-US" sz="1050" noProof="0" dirty="0" err="1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emphasises</a:t>
              </a:r>
              <a:r>
                <a:rPr lang="en-US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its character.</a:t>
              </a:r>
            </a:p>
          </p:txBody>
        </p:sp>
      </p:grpSp>
      <p:pic>
        <p:nvPicPr>
          <p:cNvPr id="68" name="Graphic 67" descr="Architecture outline">
            <a:extLst>
              <a:ext uri="{FF2B5EF4-FFF2-40B4-BE49-F238E27FC236}">
                <a16:creationId xmlns:a16="http://schemas.microsoft.com/office/drawing/2014/main" id="{8B6E69E9-F184-8F64-C0F1-33A5B4DB0C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7945" y="8111059"/>
            <a:ext cx="485760" cy="485760"/>
          </a:xfrm>
          <a:prstGeom prst="rect">
            <a:avLst/>
          </a:prstGeom>
        </p:spPr>
      </p:pic>
      <p:pic>
        <p:nvPicPr>
          <p:cNvPr id="70" name="Graphic 69" descr="Building outline">
            <a:extLst>
              <a:ext uri="{FF2B5EF4-FFF2-40B4-BE49-F238E27FC236}">
                <a16:creationId xmlns:a16="http://schemas.microsoft.com/office/drawing/2014/main" id="{FAD3AF7C-F0C1-7E18-2E40-EA2603C59F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0378" y="8150202"/>
            <a:ext cx="485760" cy="485760"/>
          </a:xfrm>
          <a:prstGeom prst="rect">
            <a:avLst/>
          </a:prstGeom>
        </p:spPr>
      </p:pic>
      <p:pic>
        <p:nvPicPr>
          <p:cNvPr id="72" name="Graphic 71" descr="Table and chairs outline">
            <a:extLst>
              <a:ext uri="{FF2B5EF4-FFF2-40B4-BE49-F238E27FC236}">
                <a16:creationId xmlns:a16="http://schemas.microsoft.com/office/drawing/2014/main" id="{8D3195FA-4C6C-093E-0177-16520903DD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7306" y="7082902"/>
            <a:ext cx="485760" cy="485760"/>
          </a:xfrm>
          <a:prstGeom prst="rect">
            <a:avLst/>
          </a:prstGeom>
        </p:spPr>
      </p:pic>
      <p:pic>
        <p:nvPicPr>
          <p:cNvPr id="74" name="Graphic 73" descr="House outline">
            <a:extLst>
              <a:ext uri="{FF2B5EF4-FFF2-40B4-BE49-F238E27FC236}">
                <a16:creationId xmlns:a16="http://schemas.microsoft.com/office/drawing/2014/main" id="{D764C025-2702-93E0-3C13-587B331222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0378" y="6013563"/>
            <a:ext cx="485760" cy="485760"/>
          </a:xfrm>
          <a:prstGeom prst="rect">
            <a:avLst/>
          </a:prstGeom>
        </p:spPr>
      </p:pic>
      <p:pic>
        <p:nvPicPr>
          <p:cNvPr id="76" name="Graphic 75" descr="Stars outline">
            <a:extLst>
              <a:ext uri="{FF2B5EF4-FFF2-40B4-BE49-F238E27FC236}">
                <a16:creationId xmlns:a16="http://schemas.microsoft.com/office/drawing/2014/main" id="{FA520D84-0014-8D45-9A5A-C492629CDA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27945" y="7050723"/>
            <a:ext cx="485760" cy="48576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179CB10-65D7-A668-776E-AA7D1A268C16}"/>
              </a:ext>
            </a:extLst>
          </p:cNvPr>
          <p:cNvGrpSpPr/>
          <p:nvPr/>
        </p:nvGrpSpPr>
        <p:grpSpPr>
          <a:xfrm>
            <a:off x="3613322" y="5953346"/>
            <a:ext cx="3181988" cy="699767"/>
            <a:chOff x="3613322" y="5850110"/>
            <a:chExt cx="3181988" cy="699767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A48FC24-C3C7-A073-D26E-91E7158D85E8}"/>
                </a:ext>
              </a:extLst>
            </p:cNvPr>
            <p:cNvSpPr/>
            <p:nvPr/>
          </p:nvSpPr>
          <p:spPr>
            <a:xfrm>
              <a:off x="3613322" y="5850110"/>
              <a:ext cx="773099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80FC17-2FA9-1FDA-1379-9FC050D25A78}"/>
                </a:ext>
              </a:extLst>
            </p:cNvPr>
            <p:cNvSpPr txBox="1"/>
            <p:nvPr/>
          </p:nvSpPr>
          <p:spPr>
            <a:xfrm>
              <a:off x="4494644" y="5911453"/>
              <a:ext cx="230066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Modern interiors</a:t>
              </a:r>
            </a:p>
            <a:p>
              <a:r>
                <a:rPr lang="en-US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Created for contemporary architecture and a modern lifestyle</a:t>
              </a:r>
            </a:p>
          </p:txBody>
        </p:sp>
        <p:pic>
          <p:nvPicPr>
            <p:cNvPr id="78" name="Graphic 77" descr="City outline">
              <a:extLst>
                <a:ext uri="{FF2B5EF4-FFF2-40B4-BE49-F238E27FC236}">
                  <a16:creationId xmlns:a16="http://schemas.microsoft.com/office/drawing/2014/main" id="{477BD62F-F2F8-A54F-7FF4-220A908B4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721822" y="5921944"/>
              <a:ext cx="556098" cy="5560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5845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E835B-FAAF-6CCD-793C-672698EF8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1A2B63BD-3DEB-DE2E-8A71-E69A707E9C65}"/>
              </a:ext>
            </a:extLst>
          </p:cNvPr>
          <p:cNvSpPr txBox="1"/>
          <p:nvPr/>
        </p:nvSpPr>
        <p:spPr>
          <a:xfrm>
            <a:off x="239390" y="313435"/>
            <a:ext cx="625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KEY ADVANTAGES</a:t>
            </a:r>
            <a:endParaRPr lang="en-US" sz="20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FED3F-2811-2122-76AF-43E0256B6B58}"/>
              </a:ext>
            </a:extLst>
          </p:cNvPr>
          <p:cNvSpPr txBox="1"/>
          <p:nvPr/>
        </p:nvSpPr>
        <p:spPr>
          <a:xfrm>
            <a:off x="239391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06 | FREESTANDING CONVECTORS SC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72018E-6076-F142-6EA3-F259D42EB1DD}"/>
              </a:ext>
            </a:extLst>
          </p:cNvPr>
          <p:cNvCxnSpPr>
            <a:cxnSpLocks/>
          </p:cNvCxnSpPr>
          <p:nvPr/>
        </p:nvCxnSpPr>
        <p:spPr>
          <a:xfrm flipH="1">
            <a:off x="324168" y="734696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9CBF467-9B4E-14F2-8B86-483F23389DC4}"/>
              </a:ext>
            </a:extLst>
          </p:cNvPr>
          <p:cNvSpPr txBox="1"/>
          <p:nvPr/>
        </p:nvSpPr>
        <p:spPr>
          <a:xfrm>
            <a:off x="247011" y="789973"/>
            <a:ext cx="4305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Why choose SC / SC-H convectors?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ED06D58-FBA4-C3AE-5C07-D47120912913}"/>
              </a:ext>
            </a:extLst>
          </p:cNvPr>
          <p:cNvSpPr>
            <a:spLocks/>
          </p:cNvSpPr>
          <p:nvPr/>
        </p:nvSpPr>
        <p:spPr>
          <a:xfrm>
            <a:off x="333375" y="8605364"/>
            <a:ext cx="6156325" cy="834964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34584F-4B94-A82F-4948-F8829A48DAAA}"/>
              </a:ext>
            </a:extLst>
          </p:cNvPr>
          <p:cNvGrpSpPr/>
          <p:nvPr/>
        </p:nvGrpSpPr>
        <p:grpSpPr>
          <a:xfrm>
            <a:off x="443403" y="8745623"/>
            <a:ext cx="554447" cy="554447"/>
            <a:chOff x="443403" y="8719797"/>
            <a:chExt cx="554447" cy="554447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42A2A4A-DC66-4499-A300-FBF6BCDA18C5}"/>
                </a:ext>
              </a:extLst>
            </p:cNvPr>
            <p:cNvSpPr>
              <a:spLocks/>
            </p:cNvSpPr>
            <p:nvPr/>
          </p:nvSpPr>
          <p:spPr>
            <a:xfrm>
              <a:off x="443403" y="8719797"/>
              <a:ext cx="554447" cy="55444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pic>
          <p:nvPicPr>
            <p:cNvPr id="63" name="Graphic 62" descr="Checkmark outline">
              <a:extLst>
                <a:ext uri="{FF2B5EF4-FFF2-40B4-BE49-F238E27FC236}">
                  <a16:creationId xmlns:a16="http://schemas.microsoft.com/office/drawing/2014/main" id="{98691A89-C0B0-113A-67B2-E67B66EB4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459" y="8796853"/>
              <a:ext cx="400334" cy="40033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C765423-5691-BCD4-6A70-2CB4922DE835}"/>
              </a:ext>
            </a:extLst>
          </p:cNvPr>
          <p:cNvGrpSpPr/>
          <p:nvPr/>
        </p:nvGrpSpPr>
        <p:grpSpPr>
          <a:xfrm>
            <a:off x="1095781" y="8748443"/>
            <a:ext cx="4911479" cy="589446"/>
            <a:chOff x="1095781" y="8405843"/>
            <a:chExt cx="4911479" cy="58944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4C822D1-6EC3-E03F-39ED-B1944834015F}"/>
                </a:ext>
              </a:extLst>
            </p:cNvPr>
            <p:cNvSpPr txBox="1">
              <a:spLocks/>
            </p:cNvSpPr>
            <p:nvPr/>
          </p:nvSpPr>
          <p:spPr>
            <a:xfrm>
              <a:off x="1095781" y="8595179"/>
              <a:ext cx="4911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 and SC-H convectors are designed to deliver reliable, safe and efficient heating for many years. Quality you will feel every day.</a:t>
              </a:r>
              <a:endParaRPr lang="en-US" sz="1000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B3A18E4-7A65-B85F-36EB-0009D146CF9C}"/>
                </a:ext>
              </a:extLst>
            </p:cNvPr>
            <p:cNvSpPr txBox="1">
              <a:spLocks/>
            </p:cNvSpPr>
            <p:nvPr/>
          </p:nvSpPr>
          <p:spPr>
            <a:xfrm>
              <a:off x="1095781" y="8405843"/>
              <a:ext cx="39151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 RELIABLE SOLUTION FOR THE LONG TERM.</a:t>
              </a:r>
              <a:endPara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pic>
        <p:nvPicPr>
          <p:cNvPr id="65" name="Picture 64">
            <a:extLst>
              <a:ext uri="{FF2B5EF4-FFF2-40B4-BE49-F238E27FC236}">
                <a16:creationId xmlns:a16="http://schemas.microsoft.com/office/drawing/2014/main" id="{F3933C69-0F43-476B-F4FE-6AA091C29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224"/>
            <a:ext cx="6858000" cy="234893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82995CA7-FEB3-D8CE-585E-8B7D825AF16B}"/>
              </a:ext>
            </a:extLst>
          </p:cNvPr>
          <p:cNvSpPr txBox="1"/>
          <p:nvPr/>
        </p:nvSpPr>
        <p:spPr>
          <a:xfrm>
            <a:off x="513535" y="4320767"/>
            <a:ext cx="10947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 NOISE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57DD78-B7F1-AA81-6E8A-C015F02C5079}"/>
              </a:ext>
            </a:extLst>
          </p:cNvPr>
          <p:cNvSpPr txBox="1"/>
          <p:nvPr/>
        </p:nvSpPr>
        <p:spPr>
          <a:xfrm>
            <a:off x="118687" y="4686901"/>
            <a:ext cx="17561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Quiet heat transfer - comfort without disturbance</a:t>
            </a:r>
          </a:p>
        </p:txBody>
      </p:sp>
      <p:pic>
        <p:nvPicPr>
          <p:cNvPr id="68" name="Graphic 67" descr="Mute speaker outline">
            <a:extLst>
              <a:ext uri="{FF2B5EF4-FFF2-40B4-BE49-F238E27FC236}">
                <a16:creationId xmlns:a16="http://schemas.microsoft.com/office/drawing/2014/main" id="{B3233310-237C-C133-4F04-F867BDF4A0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856" y="3803921"/>
            <a:ext cx="540000" cy="540000"/>
          </a:xfrm>
          <a:prstGeom prst="rect">
            <a:avLst/>
          </a:prstGeom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C3DA76E-D1E1-9B1A-E151-F86FB04F080D}"/>
              </a:ext>
            </a:extLst>
          </p:cNvPr>
          <p:cNvCxnSpPr>
            <a:cxnSpLocks/>
          </p:cNvCxnSpPr>
          <p:nvPr/>
        </p:nvCxnSpPr>
        <p:spPr>
          <a:xfrm flipH="1">
            <a:off x="2471596" y="7066011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BCE1406-002F-58B9-0C9D-0CF7B8338B27}"/>
              </a:ext>
            </a:extLst>
          </p:cNvPr>
          <p:cNvCxnSpPr>
            <a:cxnSpLocks/>
          </p:cNvCxnSpPr>
          <p:nvPr/>
        </p:nvCxnSpPr>
        <p:spPr>
          <a:xfrm flipH="1">
            <a:off x="4301902" y="6945972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7D81EFF3-3D03-3184-6C99-9462CE963A42}"/>
              </a:ext>
            </a:extLst>
          </p:cNvPr>
          <p:cNvSpPr txBox="1"/>
          <p:nvPr/>
        </p:nvSpPr>
        <p:spPr>
          <a:xfrm>
            <a:off x="4633056" y="7479590"/>
            <a:ext cx="15210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7-YEAR WARRANTY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E68613C-3BB6-7132-8E52-9F0F05AF39FC}"/>
              </a:ext>
            </a:extLst>
          </p:cNvPr>
          <p:cNvSpPr txBox="1"/>
          <p:nvPr/>
        </p:nvSpPr>
        <p:spPr>
          <a:xfrm>
            <a:off x="4552445" y="7862075"/>
            <a:ext cx="16927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Reliability confirmed</a:t>
            </a:r>
          </a:p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by a long warranty</a:t>
            </a:r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for heat exchanger</a:t>
            </a:r>
            <a:endParaRPr lang="en-US" sz="105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76" name="Graphic 75" descr="Ribbon outline">
            <a:extLst>
              <a:ext uri="{FF2B5EF4-FFF2-40B4-BE49-F238E27FC236}">
                <a16:creationId xmlns:a16="http://schemas.microsoft.com/office/drawing/2014/main" id="{2BF5EABE-FD2D-36F3-8018-0CB3BA0D0F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7663" y="6934316"/>
            <a:ext cx="551859" cy="551859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93032C5D-FD14-CE0A-51F8-9E6C784A3D6F}"/>
              </a:ext>
            </a:extLst>
          </p:cNvPr>
          <p:cNvSpPr txBox="1"/>
          <p:nvPr/>
        </p:nvSpPr>
        <p:spPr>
          <a:xfrm>
            <a:off x="2687466" y="7479590"/>
            <a:ext cx="14040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DURABILITY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FFFEC32-4517-FDE7-D7DF-C5FFC9AC9916}"/>
              </a:ext>
            </a:extLst>
          </p:cNvPr>
          <p:cNvSpPr txBox="1"/>
          <p:nvPr/>
        </p:nvSpPr>
        <p:spPr>
          <a:xfrm>
            <a:off x="2468880" y="7850277"/>
            <a:ext cx="18186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High-quality materials ensure a long service life</a:t>
            </a:r>
          </a:p>
        </p:txBody>
      </p:sp>
      <p:pic>
        <p:nvPicPr>
          <p:cNvPr id="86" name="Graphic 85" descr="Shield Tick outline">
            <a:extLst>
              <a:ext uri="{FF2B5EF4-FFF2-40B4-BE49-F238E27FC236}">
                <a16:creationId xmlns:a16="http://schemas.microsoft.com/office/drawing/2014/main" id="{543E0DA5-FD9C-910B-9F94-1F4EC37C2F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9468" y="7009491"/>
            <a:ext cx="480015" cy="480015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4383247A-E9A3-D510-1B47-58A61EEF09FA}"/>
              </a:ext>
            </a:extLst>
          </p:cNvPr>
          <p:cNvSpPr txBox="1"/>
          <p:nvPr/>
        </p:nvSpPr>
        <p:spPr>
          <a:xfrm>
            <a:off x="5086257" y="4320767"/>
            <a:ext cx="13593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FAST RESPONSE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E0504D5-4093-35B4-7B27-953ECF2CC1FC}"/>
              </a:ext>
            </a:extLst>
          </p:cNvPr>
          <p:cNvSpPr txBox="1"/>
          <p:nvPr/>
        </p:nvSpPr>
        <p:spPr>
          <a:xfrm>
            <a:off x="5070265" y="4686901"/>
            <a:ext cx="1447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Reacts quickly to temperature changes and ensures comfort</a:t>
            </a:r>
          </a:p>
        </p:txBody>
      </p:sp>
      <p:pic>
        <p:nvPicPr>
          <p:cNvPr id="91" name="Graphic 90">
            <a:extLst>
              <a:ext uri="{FF2B5EF4-FFF2-40B4-BE49-F238E27FC236}">
                <a16:creationId xmlns:a16="http://schemas.microsoft.com/office/drawing/2014/main" id="{96FD540F-9F42-A337-6586-158690E413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75870" y="3803921"/>
            <a:ext cx="540000" cy="54000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659EF08D-C7BC-2E96-499F-AD69EE743EF6}"/>
              </a:ext>
            </a:extLst>
          </p:cNvPr>
          <p:cNvSpPr txBox="1"/>
          <p:nvPr/>
        </p:nvSpPr>
        <p:spPr>
          <a:xfrm>
            <a:off x="2090014" y="4320767"/>
            <a:ext cx="13034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 ELECTRICITY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057EBC5-7DDB-F19A-321F-1E54D80E2E4F}"/>
              </a:ext>
            </a:extLst>
          </p:cNvPr>
          <p:cNvSpPr txBox="1"/>
          <p:nvPr/>
        </p:nvSpPr>
        <p:spPr>
          <a:xfrm>
            <a:off x="1873380" y="4686901"/>
            <a:ext cx="16521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Works without electricity or electronics - reliable and durable</a:t>
            </a:r>
          </a:p>
        </p:txBody>
      </p:sp>
      <p:pic>
        <p:nvPicPr>
          <p:cNvPr id="100" name="Graphic 99">
            <a:extLst>
              <a:ext uri="{FF2B5EF4-FFF2-40B4-BE49-F238E27FC236}">
                <a16:creationId xmlns:a16="http://schemas.microsoft.com/office/drawing/2014/main" id="{788B8D9B-418A-4662-76F3-40A3962C46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58635" y="3803921"/>
            <a:ext cx="540000" cy="540000"/>
          </a:xfrm>
          <a:prstGeom prst="rect">
            <a:avLst/>
          </a:prstGeom>
        </p:spPr>
      </p:pic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0EC33C88-179F-1F66-52D5-A3F8631BD91E}"/>
              </a:ext>
            </a:extLst>
          </p:cNvPr>
          <p:cNvCxnSpPr>
            <a:cxnSpLocks/>
          </p:cNvCxnSpPr>
          <p:nvPr/>
        </p:nvCxnSpPr>
        <p:spPr>
          <a:xfrm flipH="1">
            <a:off x="4301902" y="5593702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12936939-6120-668B-7C06-7EEB75AA0235}"/>
              </a:ext>
            </a:extLst>
          </p:cNvPr>
          <p:cNvCxnSpPr>
            <a:cxnSpLocks/>
          </p:cNvCxnSpPr>
          <p:nvPr/>
        </p:nvCxnSpPr>
        <p:spPr>
          <a:xfrm flipH="1">
            <a:off x="2471596" y="5593702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F326C41C-15F8-BA53-8B40-57BA3ED15349}"/>
              </a:ext>
            </a:extLst>
          </p:cNvPr>
          <p:cNvSpPr txBox="1"/>
          <p:nvPr/>
        </p:nvSpPr>
        <p:spPr>
          <a:xfrm>
            <a:off x="826935" y="7479590"/>
            <a:ext cx="12119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 442 CERTIFICATION 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F579D79-816D-520C-6962-8582FDD86D5E}"/>
              </a:ext>
            </a:extLst>
          </p:cNvPr>
          <p:cNvSpPr txBox="1"/>
          <p:nvPr/>
        </p:nvSpPr>
        <p:spPr>
          <a:xfrm>
            <a:off x="284480" y="7871303"/>
            <a:ext cx="2254672" cy="376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24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Meets the strict requirements of the European standard EN 442</a:t>
            </a: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50A5B171-9ABA-E9B9-31B8-D1EA38D5AE6E}"/>
              </a:ext>
            </a:extLst>
          </p:cNvPr>
          <p:cNvCxnSpPr>
            <a:cxnSpLocks/>
          </p:cNvCxnSpPr>
          <p:nvPr/>
        </p:nvCxnSpPr>
        <p:spPr>
          <a:xfrm>
            <a:off x="5017527" y="3779538"/>
            <a:ext cx="0" cy="152971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B23682BD-DC10-4E70-C7DA-4F649D780FCA}"/>
              </a:ext>
            </a:extLst>
          </p:cNvPr>
          <p:cNvSpPr txBox="1"/>
          <p:nvPr/>
        </p:nvSpPr>
        <p:spPr>
          <a:xfrm>
            <a:off x="3703190" y="4320767"/>
            <a:ext cx="11444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NATURAL CONVECTION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E80AAEC-895B-1D25-6A78-BF5442B13A6D}"/>
              </a:ext>
            </a:extLst>
          </p:cNvPr>
          <p:cNvSpPr txBox="1"/>
          <p:nvPr/>
        </p:nvSpPr>
        <p:spPr>
          <a:xfrm>
            <a:off x="3450336" y="4686901"/>
            <a:ext cx="16154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Heat is distributed naturally, efficiently</a:t>
            </a:r>
          </a:p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and evenly</a:t>
            </a: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FC70C83C-BD0A-1547-7FCF-00FFFAFD724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34086" y="3864881"/>
            <a:ext cx="432000" cy="432000"/>
          </a:xfrm>
          <a:prstGeom prst="rect">
            <a:avLst/>
          </a:prstGeom>
        </p:spPr>
      </p:pic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ADAA74F3-8B26-8526-B4B0-9AEFD1B76876}"/>
              </a:ext>
            </a:extLst>
          </p:cNvPr>
          <p:cNvCxnSpPr>
            <a:cxnSpLocks/>
          </p:cNvCxnSpPr>
          <p:nvPr/>
        </p:nvCxnSpPr>
        <p:spPr>
          <a:xfrm>
            <a:off x="3497223" y="3779538"/>
            <a:ext cx="0" cy="152971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8314B52-ED72-EA2E-DB85-7666747630D8}"/>
              </a:ext>
            </a:extLst>
          </p:cNvPr>
          <p:cNvCxnSpPr>
            <a:cxnSpLocks/>
          </p:cNvCxnSpPr>
          <p:nvPr/>
        </p:nvCxnSpPr>
        <p:spPr>
          <a:xfrm>
            <a:off x="1899514" y="3779538"/>
            <a:ext cx="0" cy="152971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4BC77463-827B-9F6B-3D3F-8F17BD0FCD16}"/>
              </a:ext>
            </a:extLst>
          </p:cNvPr>
          <p:cNvSpPr txBox="1"/>
          <p:nvPr/>
        </p:nvSpPr>
        <p:spPr>
          <a:xfrm>
            <a:off x="2712058" y="5996448"/>
            <a:ext cx="14253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LOW SURFACE TEMPERATURE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8ADC4AA-5891-8DB6-8768-3EAE1CDEF937}"/>
              </a:ext>
            </a:extLst>
          </p:cNvPr>
          <p:cNvSpPr txBox="1"/>
          <p:nvPr/>
        </p:nvSpPr>
        <p:spPr>
          <a:xfrm>
            <a:off x="2637633" y="6360153"/>
            <a:ext cx="1503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Safe surface - no risk of burns</a:t>
            </a:r>
          </a:p>
        </p:txBody>
      </p:sp>
      <p:pic>
        <p:nvPicPr>
          <p:cNvPr id="154" name="Graphic 153" descr="Thermometer outline">
            <a:extLst>
              <a:ext uri="{FF2B5EF4-FFF2-40B4-BE49-F238E27FC236}">
                <a16:creationId xmlns:a16="http://schemas.microsoft.com/office/drawing/2014/main" id="{9D388667-9EE1-D5B0-55C8-BCA042D4F30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58683" y="5534955"/>
            <a:ext cx="461584" cy="461584"/>
          </a:xfrm>
          <a:prstGeom prst="rect">
            <a:avLst/>
          </a:prstGeom>
        </p:spPr>
      </p:pic>
      <p:sp>
        <p:nvSpPr>
          <p:cNvPr id="135" name="TextBox 134">
            <a:extLst>
              <a:ext uri="{FF2B5EF4-FFF2-40B4-BE49-F238E27FC236}">
                <a16:creationId xmlns:a16="http://schemas.microsoft.com/office/drawing/2014/main" id="{5DE2B806-EA8A-DEBA-E495-9B208AEBAA44}"/>
              </a:ext>
            </a:extLst>
          </p:cNvPr>
          <p:cNvSpPr txBox="1"/>
          <p:nvPr/>
        </p:nvSpPr>
        <p:spPr>
          <a:xfrm>
            <a:off x="4712996" y="5996448"/>
            <a:ext cx="12937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HIGH WORKING PRESSURE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1736ABA-FBCA-E11E-AAA7-752B93C418F4}"/>
              </a:ext>
            </a:extLst>
          </p:cNvPr>
          <p:cNvSpPr txBox="1"/>
          <p:nvPr/>
        </p:nvSpPr>
        <p:spPr>
          <a:xfrm>
            <a:off x="4399359" y="6360153"/>
            <a:ext cx="1921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Suitable for high pressure</a:t>
            </a:r>
          </a:p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systems</a:t>
            </a:r>
          </a:p>
        </p:txBody>
      </p:sp>
      <p:pic>
        <p:nvPicPr>
          <p:cNvPr id="156" name="Graphic 155" descr="Gauge outline">
            <a:extLst>
              <a:ext uri="{FF2B5EF4-FFF2-40B4-BE49-F238E27FC236}">
                <a16:creationId xmlns:a16="http://schemas.microsoft.com/office/drawing/2014/main" id="{FE02464F-81D1-DBD9-ED1F-43049EE80AB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129096" y="5534955"/>
            <a:ext cx="461584" cy="461584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2272F1A3-4E8B-3DFF-4A4A-1496EE5D7FEC}"/>
              </a:ext>
            </a:extLst>
          </p:cNvPr>
          <p:cNvSpPr txBox="1"/>
          <p:nvPr/>
        </p:nvSpPr>
        <p:spPr>
          <a:xfrm>
            <a:off x="654187" y="5996448"/>
            <a:ext cx="15429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EASY INSTALLATION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39D67B5-E28E-8574-C0EC-1AD873749602}"/>
              </a:ext>
            </a:extLst>
          </p:cNvPr>
          <p:cNvSpPr txBox="1"/>
          <p:nvPr/>
        </p:nvSpPr>
        <p:spPr>
          <a:xfrm>
            <a:off x="554849" y="6360153"/>
            <a:ext cx="17561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simple construction allows fast and easy installation</a:t>
            </a:r>
          </a:p>
        </p:txBody>
      </p:sp>
      <p:pic>
        <p:nvPicPr>
          <p:cNvPr id="158" name="Graphic 157" descr="Tools outline">
            <a:extLst>
              <a:ext uri="{FF2B5EF4-FFF2-40B4-BE49-F238E27FC236}">
                <a16:creationId xmlns:a16="http://schemas.microsoft.com/office/drawing/2014/main" id="{F86F9F3A-0655-59C8-75F9-DF19743775B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202138" y="5534955"/>
            <a:ext cx="461584" cy="461584"/>
          </a:xfrm>
          <a:prstGeom prst="rect">
            <a:avLst/>
          </a:prstGeom>
        </p:spPr>
      </p:pic>
      <p:pic>
        <p:nvPicPr>
          <p:cNvPr id="162" name="Graphic 161" descr="Diploma roll outline">
            <a:extLst>
              <a:ext uri="{FF2B5EF4-FFF2-40B4-BE49-F238E27FC236}">
                <a16:creationId xmlns:a16="http://schemas.microsoft.com/office/drawing/2014/main" id="{47498A80-CCAF-6FA2-B9CF-862C496E466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91548" y="6966646"/>
            <a:ext cx="482765" cy="48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58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C0124-2F0A-D12D-8B02-046455618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9F8142B-8C2F-74A1-6F31-EE88C7A54AEB}"/>
              </a:ext>
            </a:extLst>
          </p:cNvPr>
          <p:cNvSpPr txBox="1"/>
          <p:nvPr/>
        </p:nvSpPr>
        <p:spPr>
          <a:xfrm>
            <a:off x="3348037" y="9576138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FREESTANDING CONVECTORS SC | 07</a:t>
            </a:r>
          </a:p>
        </p:txBody>
      </p: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6859235A-A179-89A9-6799-6775575A29C2}"/>
              </a:ext>
            </a:extLst>
          </p:cNvPr>
          <p:cNvGrpSpPr/>
          <p:nvPr/>
        </p:nvGrpSpPr>
        <p:grpSpPr>
          <a:xfrm>
            <a:off x="239390" y="343915"/>
            <a:ext cx="6250309" cy="1138076"/>
            <a:chOff x="239390" y="343915"/>
            <a:chExt cx="6250309" cy="113807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C097C4F-F89D-CF07-CD49-77C152B16EA8}"/>
                </a:ext>
              </a:extLst>
            </p:cNvPr>
            <p:cNvSpPr txBox="1"/>
            <p:nvPr/>
          </p:nvSpPr>
          <p:spPr>
            <a:xfrm>
              <a:off x="239390" y="343915"/>
              <a:ext cx="6250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CONSTRUCTION AND MATERIALS</a:t>
              </a:r>
              <a:endParaRPr lang="en-US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F41CC2C-E167-EA85-643F-8E0427ECC3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168" y="749443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BEAFBA-869E-1DC0-A030-EEF49F3A0D31}"/>
                </a:ext>
              </a:extLst>
            </p:cNvPr>
            <p:cNvSpPr txBox="1"/>
            <p:nvPr/>
          </p:nvSpPr>
          <p:spPr>
            <a:xfrm>
              <a:off x="247010" y="958771"/>
              <a:ext cx="41878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High-quality materials.</a:t>
              </a:r>
            </a:p>
            <a:p>
              <a:r>
                <a:rPr lang="en-US" sz="14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Reliable construction.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0E92888-A56A-8A08-788D-37DAEC19CF2F}"/>
              </a:ext>
            </a:extLst>
          </p:cNvPr>
          <p:cNvSpPr txBox="1"/>
          <p:nvPr/>
        </p:nvSpPr>
        <p:spPr>
          <a:xfrm>
            <a:off x="247011" y="1690982"/>
            <a:ext cx="29661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</a:t>
            </a:r>
          </a:p>
          <a:p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CLASSIC 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FFF500-0F72-00D4-9D83-73A2C3C314FF}"/>
              </a:ext>
            </a:extLst>
          </p:cNvPr>
          <p:cNvSpPr txBox="1"/>
          <p:nvPr/>
        </p:nvSpPr>
        <p:spPr>
          <a:xfrm>
            <a:off x="3342957" y="1690982"/>
            <a:ext cx="30618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</a:p>
          <a:p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 DESIGN</a:t>
            </a:r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63F019B4-4614-9FDF-DE4F-87DD1B43D155}"/>
              </a:ext>
            </a:extLst>
          </p:cNvPr>
          <p:cNvGrpSpPr/>
          <p:nvPr/>
        </p:nvGrpSpPr>
        <p:grpSpPr>
          <a:xfrm>
            <a:off x="289564" y="2502454"/>
            <a:ext cx="3121973" cy="2052577"/>
            <a:chOff x="289564" y="2103450"/>
            <a:chExt cx="3121973" cy="20525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653F877-A065-258B-A301-79B769C40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71" y="2103450"/>
              <a:ext cx="3078866" cy="2052577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A3C6390-B539-FFE3-8104-5DBA95689798}"/>
                </a:ext>
              </a:extLst>
            </p:cNvPr>
            <p:cNvGrpSpPr/>
            <p:nvPr/>
          </p:nvGrpSpPr>
          <p:grpSpPr>
            <a:xfrm flipH="1">
              <a:off x="289564" y="2599956"/>
              <a:ext cx="1074742" cy="215444"/>
              <a:chOff x="-716716" y="2126438"/>
              <a:chExt cx="1364421" cy="273513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37924D2B-3F99-5B43-303A-A1D3A114FB8B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7CAB5BA5-7BC8-94E0-76EC-EBC2C0909D0A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8858F07-D8D5-E17E-E287-C8D6CBE4D493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53D3487F-B159-31F9-E619-248937BDE1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716716" y="2260417"/>
                <a:ext cx="1110756" cy="0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4D914E9-41E7-F12C-BAB2-8E06713708E0}"/>
                </a:ext>
              </a:extLst>
            </p:cNvPr>
            <p:cNvGrpSpPr/>
            <p:nvPr/>
          </p:nvGrpSpPr>
          <p:grpSpPr>
            <a:xfrm flipH="1">
              <a:off x="416264" y="3021390"/>
              <a:ext cx="826749" cy="215444"/>
              <a:chOff x="-401881" y="2126438"/>
              <a:chExt cx="1049586" cy="273513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A05EB68-F196-7AF5-2873-88EB8E0793E2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AA587521-02C9-2802-3DF8-61C40781FC76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55FE818-A087-D980-0F8F-83D6966648AF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1E79F65-7A98-18CC-914C-214F7666F4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AAB9E1F-41FF-0514-06B2-77B4108B3AD9}"/>
                </a:ext>
              </a:extLst>
            </p:cNvPr>
            <p:cNvGrpSpPr/>
            <p:nvPr/>
          </p:nvGrpSpPr>
          <p:grpSpPr>
            <a:xfrm flipH="1">
              <a:off x="1569016" y="3786442"/>
              <a:ext cx="826749" cy="215444"/>
              <a:chOff x="-401881" y="2126438"/>
              <a:chExt cx="1049586" cy="27351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085A0009-8F1D-6315-F7EC-7AD196448102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5CDB310B-82FE-8223-5921-C4EEA68AF914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AB02CACD-4AD8-E1A9-279F-0A443F7E1CDD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</p:grp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E802F4D-BF5E-0E4E-A0B8-14CA43FB40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A06E0A6-0EC0-2408-AEAF-451393069FC2}"/>
                </a:ext>
              </a:extLst>
            </p:cNvPr>
            <p:cNvGrpSpPr/>
            <p:nvPr/>
          </p:nvGrpSpPr>
          <p:grpSpPr>
            <a:xfrm flipH="1">
              <a:off x="1730078" y="3574204"/>
              <a:ext cx="680529" cy="215444"/>
              <a:chOff x="-216250" y="2126438"/>
              <a:chExt cx="863955" cy="273513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60B83431-CDD3-68F5-0B53-9A03FDF3233D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F0DA2F30-8125-4FFF-5BED-C4E11C39C42D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630DFA1-D09C-54D7-0CBE-0F68F87E28FD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</p:grp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FE18C76E-3C37-9703-D8F0-96E4BBC3ED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16250" y="2257249"/>
                <a:ext cx="610289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22793FC-C437-6E85-B318-C8A2EAE474EE}"/>
                </a:ext>
              </a:extLst>
            </p:cNvPr>
            <p:cNvGrpSpPr/>
            <p:nvPr/>
          </p:nvGrpSpPr>
          <p:grpSpPr>
            <a:xfrm flipH="1">
              <a:off x="1243013" y="3352737"/>
              <a:ext cx="1416367" cy="248094"/>
              <a:chOff x="-1150421" y="2084988"/>
              <a:chExt cx="1798126" cy="314963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0446A3F-29F5-70D1-ED56-1A094764F4E5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E922CB55-B5CB-DC4E-6892-6AD0FBF79FC4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17A7DCC9-6D26-ED1C-FD88-8FD8DC921DD3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5</a:t>
                  </a:r>
                </a:p>
              </p:txBody>
            </p:sp>
          </p:grp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F07B9EA3-419E-FCF7-F2C2-82E9331A10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50421" y="2084988"/>
                <a:ext cx="1544460" cy="175429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CB50C937-37E9-FBC1-5D4C-3A876EA351C7}"/>
              </a:ext>
            </a:extLst>
          </p:cNvPr>
          <p:cNvGrpSpPr/>
          <p:nvPr/>
        </p:nvGrpSpPr>
        <p:grpSpPr>
          <a:xfrm>
            <a:off x="303876" y="4614774"/>
            <a:ext cx="6296961" cy="2418378"/>
            <a:chOff x="303876" y="4217060"/>
            <a:chExt cx="6296961" cy="241837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E30A3C9-210E-005A-778F-446123DFE5EB}"/>
                </a:ext>
              </a:extLst>
            </p:cNvPr>
            <p:cNvGrpSpPr/>
            <p:nvPr/>
          </p:nvGrpSpPr>
          <p:grpSpPr>
            <a:xfrm>
              <a:off x="303876" y="4217060"/>
              <a:ext cx="3121563" cy="263786"/>
              <a:chOff x="4401371" y="878880"/>
              <a:chExt cx="3121563" cy="263786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F194CA3-D77A-F102-1654-5C4E7DE7F1D3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C3EA7DAB-6ABE-BB64-C398-138A694E5D66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9CE2231F-B1E9-BDDE-66A7-5CCF8DE39DB4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F0BE49-3B5D-8AB9-47A5-A7CE3EEDD726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Steel casing, powder-coated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F48BCAC-4A44-80DB-CF96-9309B99BECB2}"/>
                </a:ext>
              </a:extLst>
            </p:cNvPr>
            <p:cNvGrpSpPr/>
            <p:nvPr/>
          </p:nvGrpSpPr>
          <p:grpSpPr>
            <a:xfrm>
              <a:off x="303876" y="4576159"/>
              <a:ext cx="3121563" cy="263786"/>
              <a:chOff x="4401371" y="878880"/>
              <a:chExt cx="3121563" cy="263786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C6BF5E1-D21B-F652-09BA-A5AB6D0AE2BF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A15CD705-9E41-49FD-F5F4-259E8036B314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6E3724F-6FFE-9407-46C5-923B427FC015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BA26D7F-CBF1-2974-9C1A-5BEDAC99A5BB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Steel feet, powder-coated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A496461-6DDE-68FB-9471-44BC665A945B}"/>
                </a:ext>
              </a:extLst>
            </p:cNvPr>
            <p:cNvGrpSpPr/>
            <p:nvPr/>
          </p:nvGrpSpPr>
          <p:grpSpPr>
            <a:xfrm>
              <a:off x="303876" y="4876984"/>
              <a:ext cx="3193704" cy="400110"/>
              <a:chOff x="4401371" y="820606"/>
              <a:chExt cx="3193704" cy="400110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98AE447D-93F0-1CE8-2CA9-917F7BAB9EB3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768D4390-D211-865E-D980-A229904FFEBD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3850A8B-E4B1-7FE8-8B16-4661B23144E5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8027A8E-F061-B0F0-36A6-8F856478C5DE}"/>
                  </a:ext>
                </a:extLst>
              </p:cNvPr>
              <p:cNvSpPr txBox="1"/>
              <p:nvPr/>
            </p:nvSpPr>
            <p:spPr>
              <a:xfrm>
                <a:off x="4704713" y="820606"/>
                <a:ext cx="28903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Heat exchanger protection –</a:t>
                </a:r>
              </a:p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fixing elements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2306F58-2818-523D-B0AC-E864D2910C8D}"/>
                </a:ext>
              </a:extLst>
            </p:cNvPr>
            <p:cNvGrpSpPr/>
            <p:nvPr/>
          </p:nvGrpSpPr>
          <p:grpSpPr>
            <a:xfrm>
              <a:off x="303876" y="5294357"/>
              <a:ext cx="3121563" cy="263786"/>
              <a:chOff x="4401371" y="878880"/>
              <a:chExt cx="3121563" cy="263786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68DDA95-5261-300E-32CD-20EB097F89CE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E6BC7763-821B-3FE1-EB9C-BA16515B140A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FE5FF189-3439-075D-ED0D-7B602EAEEC3C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24CDB6-411F-4D9B-DABE-E2387C24B814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Copper - </a:t>
                </a:r>
                <a:r>
                  <a:rPr lang="en-US" sz="1000" noProof="0" dirty="0" err="1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aluminium</a:t>
                </a:r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 heat exchanger</a:t>
                </a: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6A1D65AC-39C8-BE87-A6CC-37A31D4E86EF}"/>
                </a:ext>
              </a:extLst>
            </p:cNvPr>
            <p:cNvGrpSpPr/>
            <p:nvPr/>
          </p:nvGrpSpPr>
          <p:grpSpPr>
            <a:xfrm>
              <a:off x="303876" y="5653456"/>
              <a:ext cx="3121563" cy="263786"/>
              <a:chOff x="4401371" y="878880"/>
              <a:chExt cx="3121563" cy="263786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C953C273-854F-0B31-0880-CF331DAEA85E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05C3D097-9A40-778E-D8CC-B5833AAB19CC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4E987F39-7C5C-1F87-8D54-5A2A8B69580B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5</a:t>
                  </a:r>
                </a:p>
              </p:txBody>
            </p:sp>
          </p:grp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BC94AF90-A36B-452F-EB1C-FC8961956DF8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Air vent</a:t>
                </a: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CB272B4-508B-5654-9ADE-4967AF83BDA1}"/>
                </a:ext>
              </a:extLst>
            </p:cNvPr>
            <p:cNvGrpSpPr/>
            <p:nvPr/>
          </p:nvGrpSpPr>
          <p:grpSpPr>
            <a:xfrm>
              <a:off x="3396604" y="4217060"/>
              <a:ext cx="3121563" cy="263786"/>
              <a:chOff x="4401371" y="878880"/>
              <a:chExt cx="3121563" cy="263786"/>
            </a:xfrm>
          </p:grpSpPr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0DBBF7F9-9387-AF83-303E-11C07F3CB562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6E1A590C-6508-1496-5425-DBB161E2EDF7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A0064969-A704-C8D6-37FA-58732462C2D9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B479B11-9F1A-E5FE-0EE4-8293F62FA48A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Steel casing, powder-coated</a:t>
                </a:r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CCE13A77-3220-83AC-E28E-C5B1BB21754F}"/>
                </a:ext>
              </a:extLst>
            </p:cNvPr>
            <p:cNvGrpSpPr/>
            <p:nvPr/>
          </p:nvGrpSpPr>
          <p:grpSpPr>
            <a:xfrm>
              <a:off x="3396604" y="4576159"/>
              <a:ext cx="3121563" cy="263786"/>
              <a:chOff x="4401371" y="878880"/>
              <a:chExt cx="3121563" cy="263786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4A7B03D0-3AF1-EC83-A2A1-DC8DD73FCA59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8B408E93-E79A-2579-FF87-FBB5ADEA6F3C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4068BE46-1B22-756F-49FA-42926F1D8885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D5B603B-DC76-4E1C-B990-DB212C467C14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Steel feet, powder-coated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11856E94-81F5-733B-1DA7-EB46CC3EBD52}"/>
                </a:ext>
              </a:extLst>
            </p:cNvPr>
            <p:cNvGrpSpPr/>
            <p:nvPr/>
          </p:nvGrpSpPr>
          <p:grpSpPr>
            <a:xfrm>
              <a:off x="3396604" y="4861976"/>
              <a:ext cx="3204233" cy="400110"/>
              <a:chOff x="4401371" y="805598"/>
              <a:chExt cx="3204233" cy="400110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514C5612-9F26-024E-6717-544BADADEC75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6CABF5DF-1401-850F-6B33-1387185DFF1E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B3F2B024-C777-2105-44B8-7479B9528963}"/>
                    </a:ext>
                  </a:extLst>
                </p:cNvPr>
                <p:cNvSpPr txBox="1"/>
                <p:nvPr/>
              </p:nvSpPr>
              <p:spPr>
                <a:xfrm>
                  <a:off x="1900366" y="288047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</p:grp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1EA09A8D-8728-087D-3169-FC0F1E2DA07A}"/>
                  </a:ext>
                </a:extLst>
              </p:cNvPr>
              <p:cNvSpPr txBox="1"/>
              <p:nvPr/>
            </p:nvSpPr>
            <p:spPr>
              <a:xfrm>
                <a:off x="4715242" y="805598"/>
                <a:ext cx="28903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Steel heat exchanger holders,</a:t>
                </a:r>
              </a:p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powder-coated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E413B03C-0A05-65E4-8E88-E3FA69C9E62D}"/>
                </a:ext>
              </a:extLst>
            </p:cNvPr>
            <p:cNvGrpSpPr/>
            <p:nvPr/>
          </p:nvGrpSpPr>
          <p:grpSpPr>
            <a:xfrm>
              <a:off x="3396604" y="5294357"/>
              <a:ext cx="3121563" cy="263786"/>
              <a:chOff x="4401371" y="878880"/>
              <a:chExt cx="3121563" cy="263786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06F7000B-7BCE-A040-3DFB-344D655DA527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62EE7B94-3703-F756-CD51-C4F227988A65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6385D2FB-56AC-436A-54BE-1CF46D80D32F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0120E1F3-0116-0CEB-8F11-A27D2315DAFA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Feet covers</a:t>
                </a: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E1867A2F-61CE-BF36-0D04-655EF66294BA}"/>
                </a:ext>
              </a:extLst>
            </p:cNvPr>
            <p:cNvGrpSpPr/>
            <p:nvPr/>
          </p:nvGrpSpPr>
          <p:grpSpPr>
            <a:xfrm>
              <a:off x="3396604" y="5653456"/>
              <a:ext cx="342900" cy="263786"/>
              <a:chOff x="1900366" y="265897"/>
              <a:chExt cx="739499" cy="568881"/>
            </a:xfrm>
          </p:grpSpPr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1935A879-1155-9B44-94E8-F3BCA4279DAE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E6127967-FEF9-0237-37C8-ED8218009EE0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53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5</a:t>
                </a:r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09A74D-D760-5157-34E8-CEAF4E7FA914}"/>
                </a:ext>
              </a:extLst>
            </p:cNvPr>
            <p:cNvGrpSpPr/>
            <p:nvPr/>
          </p:nvGrpSpPr>
          <p:grpSpPr>
            <a:xfrm>
              <a:off x="3393932" y="6012555"/>
              <a:ext cx="3121563" cy="263786"/>
              <a:chOff x="4401371" y="878880"/>
              <a:chExt cx="3121563" cy="263786"/>
            </a:xfrm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16FED076-BD39-750D-BD70-2697F5772921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9A4B19C6-27CA-BE36-9874-6002CAC57408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1D3CD340-ED71-1702-BA5C-0CE1F4C92FAF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6</a:t>
                  </a:r>
                </a:p>
              </p:txBody>
            </p:sp>
          </p:grp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19B502BA-51D4-0F4E-09F2-894269EB0BA6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Copper-</a:t>
                </a:r>
                <a:r>
                  <a:rPr lang="en-US" sz="1000" noProof="0" dirty="0" err="1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aluminium</a:t>
                </a:r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 heat exchanger</a:t>
                </a:r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5BAFC765-905F-4FDE-EF53-D6278E3BD15F}"/>
                </a:ext>
              </a:extLst>
            </p:cNvPr>
            <p:cNvGrpSpPr/>
            <p:nvPr/>
          </p:nvGrpSpPr>
          <p:grpSpPr>
            <a:xfrm>
              <a:off x="3396604" y="6371652"/>
              <a:ext cx="3121563" cy="263786"/>
              <a:chOff x="4401371" y="878880"/>
              <a:chExt cx="3121563" cy="263786"/>
            </a:xfrm>
          </p:grpSpPr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31F1EB75-20AD-076B-A10E-A603D1754736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EDD79CC5-A505-9CC7-7436-67D1BDA7541D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7E8F2D19-4DA5-C681-490D-B301103F3227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7</a:t>
                  </a:r>
                </a:p>
              </p:txBody>
            </p:sp>
          </p:grp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0C8832C5-93CC-9927-3FF2-20BFE13500A3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Air vent</a:t>
                </a:r>
              </a:p>
            </p:txBody>
          </p:sp>
        </p:grp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2B4B4B2F-FBED-E167-6541-DF3E65506913}"/>
              </a:ext>
            </a:extLst>
          </p:cNvPr>
          <p:cNvGrpSpPr/>
          <p:nvPr/>
        </p:nvGrpSpPr>
        <p:grpSpPr>
          <a:xfrm>
            <a:off x="3392652" y="2502334"/>
            <a:ext cx="3128513" cy="2051325"/>
            <a:chOff x="3392652" y="2103330"/>
            <a:chExt cx="3128513" cy="20513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7AE386E-C8F6-9AD6-59A5-F6FF4F5EB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4177" y="2103330"/>
              <a:ext cx="3076988" cy="2051325"/>
            </a:xfrm>
            <a:prstGeom prst="rect">
              <a:avLst/>
            </a:prstGeom>
          </p:spPr>
        </p:pic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6CF1F9CF-D5A4-4DB2-8BD9-7CF5DAC2F08C}"/>
                </a:ext>
              </a:extLst>
            </p:cNvPr>
            <p:cNvGrpSpPr/>
            <p:nvPr/>
          </p:nvGrpSpPr>
          <p:grpSpPr>
            <a:xfrm flipH="1">
              <a:off x="3392652" y="2531362"/>
              <a:ext cx="1074742" cy="215444"/>
              <a:chOff x="-716716" y="2126438"/>
              <a:chExt cx="1364421" cy="273513"/>
            </a:xfrm>
          </p:grpSpPr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DC2FA2D0-D620-6BC1-1C0C-D2FC6A7F6E8B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C10B03C6-577F-654F-36E4-606AE6531FA0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6F6D2B7B-4305-5D75-C5A8-E034DEED7D17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4FD8AF50-165E-0072-2C71-EC8C9B4FCD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716716" y="2260417"/>
                <a:ext cx="1110756" cy="0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EE292924-548B-A882-4C48-954CD880D229}"/>
                </a:ext>
              </a:extLst>
            </p:cNvPr>
            <p:cNvGrpSpPr/>
            <p:nvPr/>
          </p:nvGrpSpPr>
          <p:grpSpPr>
            <a:xfrm flipH="1">
              <a:off x="3519352" y="2952796"/>
              <a:ext cx="826749" cy="215444"/>
              <a:chOff x="-401881" y="2126438"/>
              <a:chExt cx="1049586" cy="273513"/>
            </a:xfrm>
          </p:grpSpPr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096098F7-BF83-34F2-5C80-D43263F2865E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164" name="Oval 163">
                  <a:extLst>
                    <a:ext uri="{FF2B5EF4-FFF2-40B4-BE49-F238E27FC236}">
                      <a16:creationId xmlns:a16="http://schemas.microsoft.com/office/drawing/2014/main" id="{EDFA643F-F985-27FA-8D41-818C9CDED8A5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AC22E380-52D5-3D42-C720-BFDBA364DF52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6</a:t>
                  </a:r>
                </a:p>
              </p:txBody>
            </p:sp>
          </p:grp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AE6C9F17-4F90-B25F-9F17-588B513ABA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D5F34E9A-10D5-14A3-F4F9-3945E293A4A1}"/>
                </a:ext>
              </a:extLst>
            </p:cNvPr>
            <p:cNvGrpSpPr/>
            <p:nvPr/>
          </p:nvGrpSpPr>
          <p:grpSpPr>
            <a:xfrm flipH="1">
              <a:off x="4305719" y="3482313"/>
              <a:ext cx="1270520" cy="540053"/>
              <a:chOff x="-401881" y="1709055"/>
              <a:chExt cx="1612969" cy="685614"/>
            </a:xfrm>
          </p:grpSpPr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93299473-8BFB-3F20-5D52-912F822D3338}"/>
                  </a:ext>
                </a:extLst>
              </p:cNvPr>
              <p:cNvGrpSpPr/>
              <p:nvPr/>
            </p:nvGrpSpPr>
            <p:grpSpPr>
              <a:xfrm>
                <a:off x="328955" y="1709055"/>
                <a:ext cx="882133" cy="685614"/>
                <a:chOff x="328769" y="1695720"/>
                <a:chExt cx="882133" cy="685614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745FA7D4-C2A1-A7A6-8E9F-92AB3B23BF06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92B8C704-726B-1168-7260-F1678645093E}"/>
                    </a:ext>
                  </a:extLst>
                </p:cNvPr>
                <p:cNvSpPr txBox="1"/>
                <p:nvPr/>
              </p:nvSpPr>
              <p:spPr>
                <a:xfrm>
                  <a:off x="328769" y="2107821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A297C97-8205-4CB5-5083-356F84694FDB}"/>
                    </a:ext>
                  </a:extLst>
                </p:cNvPr>
                <p:cNvSpPr/>
                <p:nvPr/>
              </p:nvSpPr>
              <p:spPr>
                <a:xfrm>
                  <a:off x="1025271" y="1695720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E02355C3-E9ED-900F-9446-0153A6ABAC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FF1C86A4-B23C-7A0B-F746-12B40664AEF8}"/>
                </a:ext>
              </a:extLst>
            </p:cNvPr>
            <p:cNvGrpSpPr/>
            <p:nvPr/>
          </p:nvGrpSpPr>
          <p:grpSpPr>
            <a:xfrm flipH="1">
              <a:off x="4246414" y="3452385"/>
              <a:ext cx="901509" cy="375142"/>
              <a:chOff x="-216250" y="1923696"/>
              <a:chExt cx="1144497" cy="476255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367BA286-0D94-B5E4-A2CA-1C39C9345726}"/>
                  </a:ext>
                </a:extLst>
              </p:cNvPr>
              <p:cNvGrpSpPr/>
              <p:nvPr/>
            </p:nvGrpSpPr>
            <p:grpSpPr>
              <a:xfrm>
                <a:off x="326005" y="1923696"/>
                <a:ext cx="602242" cy="476255"/>
                <a:chOff x="325819" y="1910361"/>
                <a:chExt cx="602242" cy="476255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ED80C0EF-D1EA-FED9-3055-846519BEFEE0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19C6D1AE-6CD1-57E4-8261-3C123D06FF83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D95EDF-E8D3-0F84-6C4C-BB4AAB2A7B57}"/>
                    </a:ext>
                  </a:extLst>
                </p:cNvPr>
                <p:cNvSpPr txBox="1"/>
                <p:nvPr/>
              </p:nvSpPr>
              <p:spPr>
                <a:xfrm>
                  <a:off x="606361" y="1910361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E4666C6B-FACB-F8FC-93DB-BCA853D03A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16250" y="2257249"/>
                <a:ext cx="610289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0A3B4B31-735E-3DEB-294E-4AC88C30AD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036" y="2054507"/>
                <a:ext cx="610289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833B5970-850A-79E7-F400-34F464CC3A8F}"/>
                </a:ext>
              </a:extLst>
            </p:cNvPr>
            <p:cNvGrpSpPr/>
            <p:nvPr/>
          </p:nvGrpSpPr>
          <p:grpSpPr>
            <a:xfrm flipH="1">
              <a:off x="3672270" y="3185098"/>
              <a:ext cx="568260" cy="307746"/>
              <a:chOff x="-73720" y="2009258"/>
              <a:chExt cx="721425" cy="390693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B99CDB89-BE2E-D977-02B7-9DC821CBEA3B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185" name="Oval 184">
                  <a:extLst>
                    <a:ext uri="{FF2B5EF4-FFF2-40B4-BE49-F238E27FC236}">
                      <a16:creationId xmlns:a16="http://schemas.microsoft.com/office/drawing/2014/main" id="{DEE7118D-7E0B-FAC0-91D9-65DDE70598DA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186" name="TextBox 185">
                  <a:extLst>
                    <a:ext uri="{FF2B5EF4-FFF2-40B4-BE49-F238E27FC236}">
                      <a16:creationId xmlns:a16="http://schemas.microsoft.com/office/drawing/2014/main" id="{A1032A2F-D0F8-3BB2-5C8E-BC995130214D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5</a:t>
                  </a:r>
                </a:p>
              </p:txBody>
            </p:sp>
          </p:grp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17E790E9-92A7-5C5A-14B6-4BD6FCDDA5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73720" y="2009258"/>
                <a:ext cx="467760" cy="251159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17392CFF-B793-3F3D-87AD-EC0F3AB69C47}"/>
                </a:ext>
              </a:extLst>
            </p:cNvPr>
            <p:cNvGrpSpPr/>
            <p:nvPr/>
          </p:nvGrpSpPr>
          <p:grpSpPr>
            <a:xfrm flipH="1">
              <a:off x="5733626" y="3211266"/>
              <a:ext cx="446743" cy="215444"/>
              <a:chOff x="326005" y="2126438"/>
              <a:chExt cx="567155" cy="273513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727B7540-3599-8E7A-78C2-8ADB7AD4C259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331B780B-F077-9B6C-0F7B-7FEF0FEA0C2F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44B2F1F5-3ECE-A04C-147C-8BDA90EA6342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7</a:t>
                  </a:r>
                </a:p>
              </p:txBody>
            </p:sp>
          </p:grp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E6ADD9BB-A14C-6375-3816-3E3159BD53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4221" y="2263195"/>
                <a:ext cx="308939" cy="0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31AC2077-A6F0-E91B-8BD0-2CC4810C1D62}"/>
              </a:ext>
            </a:extLst>
          </p:cNvPr>
          <p:cNvSpPr>
            <a:spLocks/>
          </p:cNvSpPr>
          <p:nvPr/>
        </p:nvSpPr>
        <p:spPr>
          <a:xfrm>
            <a:off x="350837" y="7465639"/>
            <a:ext cx="6145229" cy="1967928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noProof="0" dirty="0"/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071C9B94-F76E-4D52-04FF-68C7D04B33B0}"/>
              </a:ext>
            </a:extLst>
          </p:cNvPr>
          <p:cNvCxnSpPr>
            <a:cxnSpLocks/>
          </p:cNvCxnSpPr>
          <p:nvPr/>
        </p:nvCxnSpPr>
        <p:spPr>
          <a:xfrm>
            <a:off x="1768723" y="7582958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3D7D07B6-0CFA-E777-C07E-AE72E03A0234}"/>
              </a:ext>
            </a:extLst>
          </p:cNvPr>
          <p:cNvCxnSpPr>
            <a:cxnSpLocks/>
          </p:cNvCxnSpPr>
          <p:nvPr/>
        </p:nvCxnSpPr>
        <p:spPr>
          <a:xfrm>
            <a:off x="3366968" y="7582958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D8599433-E46C-7C8C-6F60-557762098075}"/>
              </a:ext>
            </a:extLst>
          </p:cNvPr>
          <p:cNvCxnSpPr>
            <a:cxnSpLocks/>
          </p:cNvCxnSpPr>
          <p:nvPr/>
        </p:nvCxnSpPr>
        <p:spPr>
          <a:xfrm>
            <a:off x="4965213" y="7582958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E4911412-546A-2150-24E3-3CC5FD5870CF}"/>
              </a:ext>
            </a:extLst>
          </p:cNvPr>
          <p:cNvSpPr txBox="1"/>
          <p:nvPr/>
        </p:nvSpPr>
        <p:spPr>
          <a:xfrm>
            <a:off x="5202050" y="8105669"/>
            <a:ext cx="11157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FIXING SYSTEM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4F5F19CD-C7B5-04CE-53DD-C75D06C790BC}"/>
              </a:ext>
            </a:extLst>
          </p:cNvPr>
          <p:cNvSpPr txBox="1"/>
          <p:nvPr/>
        </p:nvSpPr>
        <p:spPr>
          <a:xfrm>
            <a:off x="4997769" y="8446278"/>
            <a:ext cx="1491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Sturdy feet and fixing elements ensure stable installation and reliable operation</a:t>
            </a:r>
          </a:p>
        </p:txBody>
      </p:sp>
      <p:pic>
        <p:nvPicPr>
          <p:cNvPr id="226" name="Graphic 225" descr="Tools outline">
            <a:extLst>
              <a:ext uri="{FF2B5EF4-FFF2-40B4-BE49-F238E27FC236}">
                <a16:creationId xmlns:a16="http://schemas.microsoft.com/office/drawing/2014/main" id="{7B71CAD2-ABAF-16F2-8118-BE838D7E6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8506" y="7624906"/>
            <a:ext cx="442887" cy="442887"/>
          </a:xfrm>
          <a:prstGeom prst="rect">
            <a:avLst/>
          </a:prstGeom>
        </p:spPr>
      </p:pic>
      <p:sp>
        <p:nvSpPr>
          <p:cNvPr id="217" name="TextBox 216">
            <a:extLst>
              <a:ext uri="{FF2B5EF4-FFF2-40B4-BE49-F238E27FC236}">
                <a16:creationId xmlns:a16="http://schemas.microsoft.com/office/drawing/2014/main" id="{8F7C4C8D-F4B1-6C68-3D04-857B74B2E3AF}"/>
              </a:ext>
            </a:extLst>
          </p:cNvPr>
          <p:cNvSpPr txBox="1"/>
          <p:nvPr/>
        </p:nvSpPr>
        <p:spPr>
          <a:xfrm>
            <a:off x="3601390" y="8105669"/>
            <a:ext cx="1203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POWDER COATING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7A1354CB-BF1C-8A0D-575D-1960D88FE679}"/>
              </a:ext>
            </a:extLst>
          </p:cNvPr>
          <p:cNvSpPr txBox="1"/>
          <p:nvPr/>
        </p:nvSpPr>
        <p:spPr>
          <a:xfrm>
            <a:off x="3360420" y="8446278"/>
            <a:ext cx="157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Scratch- and corrosion-resistant powder coating preserves the aesthetic appearance for many years</a:t>
            </a:r>
          </a:p>
        </p:txBody>
      </p:sp>
      <p:pic>
        <p:nvPicPr>
          <p:cNvPr id="236" name="Graphic 235" descr="Paint brush outline">
            <a:extLst>
              <a:ext uri="{FF2B5EF4-FFF2-40B4-BE49-F238E27FC236}">
                <a16:creationId xmlns:a16="http://schemas.microsoft.com/office/drawing/2014/main" id="{3CA45B0F-7F13-C08D-8D06-0728DF75F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81589" y="7624906"/>
            <a:ext cx="442887" cy="442887"/>
          </a:xfrm>
          <a:prstGeom prst="rect">
            <a:avLst/>
          </a:prstGeom>
        </p:spPr>
      </p:pic>
      <p:sp>
        <p:nvSpPr>
          <p:cNvPr id="214" name="TextBox 213">
            <a:extLst>
              <a:ext uri="{FF2B5EF4-FFF2-40B4-BE49-F238E27FC236}">
                <a16:creationId xmlns:a16="http://schemas.microsoft.com/office/drawing/2014/main" id="{EF84EB68-017B-07E7-CEA3-674FE025363D}"/>
              </a:ext>
            </a:extLst>
          </p:cNvPr>
          <p:cNvSpPr txBox="1"/>
          <p:nvPr/>
        </p:nvSpPr>
        <p:spPr>
          <a:xfrm>
            <a:off x="1851660" y="8105669"/>
            <a:ext cx="1424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COPPER-ALUMINIUM</a:t>
            </a:r>
          </a:p>
          <a:p>
            <a:pPr algn="ctr"/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HEAT EXCHANGER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781EEF1A-B474-1ECC-B951-60FB9CD29B6D}"/>
              </a:ext>
            </a:extLst>
          </p:cNvPr>
          <p:cNvSpPr txBox="1"/>
          <p:nvPr/>
        </p:nvSpPr>
        <p:spPr>
          <a:xfrm>
            <a:off x="1745997" y="8446278"/>
            <a:ext cx="1594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High-quality copper tubes and profiled </a:t>
            </a:r>
            <a:r>
              <a:rPr lang="en-US" sz="8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aluminium</a:t>
            </a:r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fins ensure efficient heat transfer</a:t>
            </a:r>
          </a:p>
        </p:txBody>
      </p:sp>
      <p:pic>
        <p:nvPicPr>
          <p:cNvPr id="238" name="Graphic 237" descr="Thermometer outline">
            <a:extLst>
              <a:ext uri="{FF2B5EF4-FFF2-40B4-BE49-F238E27FC236}">
                <a16:creationId xmlns:a16="http://schemas.microsoft.com/office/drawing/2014/main" id="{3A9F07C9-6A0C-B82F-16AE-3D98525B97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10192" y="7624906"/>
            <a:ext cx="442887" cy="442887"/>
          </a:xfrm>
          <a:prstGeom prst="rect">
            <a:avLst/>
          </a:prstGeom>
        </p:spPr>
      </p:pic>
      <p:sp>
        <p:nvSpPr>
          <p:cNvPr id="209" name="TextBox 208">
            <a:extLst>
              <a:ext uri="{FF2B5EF4-FFF2-40B4-BE49-F238E27FC236}">
                <a16:creationId xmlns:a16="http://schemas.microsoft.com/office/drawing/2014/main" id="{B9C6831E-79E0-7206-A617-B117D7F03F7D}"/>
              </a:ext>
            </a:extLst>
          </p:cNvPr>
          <p:cNvSpPr txBox="1"/>
          <p:nvPr/>
        </p:nvSpPr>
        <p:spPr>
          <a:xfrm>
            <a:off x="453191" y="8105669"/>
            <a:ext cx="11157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STEEL CASING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9970D02E-9F01-73D4-A46B-534688DA8ECF}"/>
              </a:ext>
            </a:extLst>
          </p:cNvPr>
          <p:cNvSpPr txBox="1"/>
          <p:nvPr/>
        </p:nvSpPr>
        <p:spPr>
          <a:xfrm>
            <a:off x="350837" y="8446278"/>
            <a:ext cx="1417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 sturdy steel casing, powder-coated, ensures long-lasting durability</a:t>
            </a:r>
          </a:p>
        </p:txBody>
      </p:sp>
      <p:pic>
        <p:nvPicPr>
          <p:cNvPr id="240" name="Graphic 239" descr="Shield Tick outline">
            <a:extLst>
              <a:ext uri="{FF2B5EF4-FFF2-40B4-BE49-F238E27FC236}">
                <a16:creationId xmlns:a16="http://schemas.microsoft.com/office/drawing/2014/main" id="{CA04D42D-1985-8097-C587-B36EAAD4AE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9647" y="7624906"/>
            <a:ext cx="442887" cy="4428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69822E0-36D6-D6EE-9241-365BAC829BBD}"/>
              </a:ext>
            </a:extLst>
          </p:cNvPr>
          <p:cNvSpPr txBox="1"/>
          <p:nvPr/>
        </p:nvSpPr>
        <p:spPr>
          <a:xfrm>
            <a:off x="3697890" y="5975738"/>
            <a:ext cx="2890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Heat exchanger protection –</a:t>
            </a:r>
          </a:p>
          <a:p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fixing elements</a:t>
            </a:r>
          </a:p>
        </p:txBody>
      </p:sp>
    </p:spTree>
    <p:extLst>
      <p:ext uri="{BB962C8B-B14F-4D97-AF65-F5344CB8AC3E}">
        <p14:creationId xmlns:p14="http://schemas.microsoft.com/office/powerpoint/2010/main" val="4022842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BFEC7-947D-301E-0EBC-3BFBE928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1A671D7A-1F83-A552-11E1-3787BCBD2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0" y="1535340"/>
            <a:ext cx="1779220" cy="384628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CD3C626-FDE9-4FD1-37C5-677AC8EC2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351" y="1535340"/>
            <a:ext cx="1775209" cy="384628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2A083B75-7456-D0B3-DE5C-4174D4941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491" y="1535340"/>
            <a:ext cx="1775209" cy="384628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4793722-BBDC-056B-8970-AEBBB34A347F}"/>
              </a:ext>
            </a:extLst>
          </p:cNvPr>
          <p:cNvGrpSpPr/>
          <p:nvPr/>
        </p:nvGrpSpPr>
        <p:grpSpPr>
          <a:xfrm>
            <a:off x="239390" y="343915"/>
            <a:ext cx="6250309" cy="991213"/>
            <a:chOff x="239390" y="343915"/>
            <a:chExt cx="6250309" cy="99121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54B3A24-C927-B6D6-CAE7-3022A2D7E7ED}"/>
                </a:ext>
              </a:extLst>
            </p:cNvPr>
            <p:cNvSpPr txBox="1"/>
            <p:nvPr/>
          </p:nvSpPr>
          <p:spPr>
            <a:xfrm>
              <a:off x="239390" y="343915"/>
              <a:ext cx="62503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DESIGN OPTIONS</a:t>
              </a:r>
              <a:endParaRPr lang="en-US" sz="2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BEA8211-E3F5-A619-FC5E-671937AF01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168" y="764189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0E30004-7FFF-8F26-A801-0683A20B38AA}"/>
                </a:ext>
              </a:extLst>
            </p:cNvPr>
            <p:cNvSpPr txBox="1"/>
            <p:nvPr/>
          </p:nvSpPr>
          <p:spPr>
            <a:xfrm>
              <a:off x="247010" y="1027351"/>
              <a:ext cx="44011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 convector that adapts to your architecture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AAB35DF-5760-5C57-2E13-16266D51C88B}"/>
              </a:ext>
            </a:extLst>
          </p:cNvPr>
          <p:cNvSpPr txBox="1"/>
          <p:nvPr/>
        </p:nvSpPr>
        <p:spPr>
          <a:xfrm>
            <a:off x="247010" y="956777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08 | FREESTANDING CONVECTORS SC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244B3E7-5115-8EDB-B35B-B3801363C910}"/>
              </a:ext>
            </a:extLst>
          </p:cNvPr>
          <p:cNvSpPr/>
          <p:nvPr/>
        </p:nvSpPr>
        <p:spPr>
          <a:xfrm rot="16200000">
            <a:off x="327187" y="3587386"/>
            <a:ext cx="1800425" cy="1788047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E1CC7C3-4191-BA72-C63B-8E4F497DBD6F}"/>
              </a:ext>
            </a:extLst>
          </p:cNvPr>
          <p:cNvSpPr txBox="1"/>
          <p:nvPr/>
        </p:nvSpPr>
        <p:spPr>
          <a:xfrm>
            <a:off x="342200" y="4602343"/>
            <a:ext cx="17880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 HOME</a:t>
            </a:r>
          </a:p>
          <a:p>
            <a:r>
              <a:rPr lang="en-US" sz="10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Clean lines, bright spaces and natural comfort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8FE1B1A-48E2-4C14-B7BE-C974337C7B1E}"/>
              </a:ext>
            </a:extLst>
          </p:cNvPr>
          <p:cNvSpPr/>
          <p:nvPr/>
        </p:nvSpPr>
        <p:spPr>
          <a:xfrm rot="16200000">
            <a:off x="2567111" y="3641166"/>
            <a:ext cx="1692866" cy="1788047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B563D47-3F3A-3ADA-A7D9-6AE3B9065E43}"/>
              </a:ext>
            </a:extLst>
          </p:cNvPr>
          <p:cNvSpPr txBox="1"/>
          <p:nvPr/>
        </p:nvSpPr>
        <p:spPr>
          <a:xfrm>
            <a:off x="2528345" y="4602343"/>
            <a:ext cx="17880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OFFICE</a:t>
            </a:r>
          </a:p>
          <a:p>
            <a:r>
              <a:rPr lang="en-US" sz="10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Discreet design, efficient heating and everyday convenience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BC47557-744F-2FE6-F8A9-3CB6E86330B3}"/>
              </a:ext>
            </a:extLst>
          </p:cNvPr>
          <p:cNvSpPr/>
          <p:nvPr/>
        </p:nvSpPr>
        <p:spPr>
          <a:xfrm rot="16200000">
            <a:off x="4753256" y="3641166"/>
            <a:ext cx="1692866" cy="1788047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8688D1D-C8A0-DAD0-A0E2-0F154CD46E05}"/>
              </a:ext>
            </a:extLst>
          </p:cNvPr>
          <p:cNvSpPr txBox="1"/>
          <p:nvPr/>
        </p:nvSpPr>
        <p:spPr>
          <a:xfrm>
            <a:off x="4673850" y="4602343"/>
            <a:ext cx="18958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PREMIUM INTERIOR</a:t>
            </a:r>
          </a:p>
          <a:p>
            <a:r>
              <a:rPr lang="en-US" sz="10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Exclusive materials, a luxurious feel and the highest quality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61622C6-B0E7-BE97-7A88-C60969F717D2}"/>
              </a:ext>
            </a:extLst>
          </p:cNvPr>
          <p:cNvSpPr/>
          <p:nvPr/>
        </p:nvSpPr>
        <p:spPr>
          <a:xfrm>
            <a:off x="350837" y="7708773"/>
            <a:ext cx="6145229" cy="1786605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42DFED8-EDD3-67EB-899F-2EC6BD28B45C}"/>
              </a:ext>
            </a:extLst>
          </p:cNvPr>
          <p:cNvCxnSpPr>
            <a:cxnSpLocks/>
          </p:cNvCxnSpPr>
          <p:nvPr/>
        </p:nvCxnSpPr>
        <p:spPr>
          <a:xfrm>
            <a:off x="2365033" y="7927463"/>
            <a:ext cx="0" cy="1344553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EFB7BEC-A636-1E52-E22C-E29FFC1B6F04}"/>
              </a:ext>
            </a:extLst>
          </p:cNvPr>
          <p:cNvSpPr txBox="1"/>
          <p:nvPr/>
        </p:nvSpPr>
        <p:spPr>
          <a:xfrm>
            <a:off x="4762005" y="8366183"/>
            <a:ext cx="14004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QUALITY AND</a:t>
            </a:r>
          </a:p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DURABILITY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5777C0B-F628-13E9-7415-42C97A9DC50D}"/>
              </a:ext>
            </a:extLst>
          </p:cNvPr>
          <p:cNvSpPr txBox="1"/>
          <p:nvPr/>
        </p:nvSpPr>
        <p:spPr>
          <a:xfrm>
            <a:off x="4415985" y="8785581"/>
            <a:ext cx="20612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High-quality powder</a:t>
            </a:r>
          </a:p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coating ensures durability and longevity</a:t>
            </a:r>
          </a:p>
        </p:txBody>
      </p:sp>
      <p:pic>
        <p:nvPicPr>
          <p:cNvPr id="47" name="Graphic 46" descr="Shield Tick outline">
            <a:extLst>
              <a:ext uri="{FF2B5EF4-FFF2-40B4-BE49-F238E27FC236}">
                <a16:creationId xmlns:a16="http://schemas.microsoft.com/office/drawing/2014/main" id="{C4344DD2-6223-F5B8-36D2-C84D0F908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9518" y="7790190"/>
            <a:ext cx="545398" cy="545398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4311FB6-3D24-BA78-8540-2B7B2F5AC391}"/>
              </a:ext>
            </a:extLst>
          </p:cNvPr>
          <p:cNvCxnSpPr>
            <a:cxnSpLocks/>
          </p:cNvCxnSpPr>
          <p:nvPr/>
        </p:nvCxnSpPr>
        <p:spPr>
          <a:xfrm>
            <a:off x="4403797" y="7901879"/>
            <a:ext cx="0" cy="1321369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5705A09-FF81-BEE2-7213-D597C366CD6A}"/>
              </a:ext>
            </a:extLst>
          </p:cNvPr>
          <p:cNvSpPr txBox="1"/>
          <p:nvPr/>
        </p:nvSpPr>
        <p:spPr>
          <a:xfrm>
            <a:off x="469583" y="8366183"/>
            <a:ext cx="17521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UNLIMITED</a:t>
            </a:r>
          </a:p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DESIGN OPTIONS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166EB9-502E-8713-DD85-687CA7FCD86B}"/>
              </a:ext>
            </a:extLst>
          </p:cNvPr>
          <p:cNvSpPr txBox="1"/>
          <p:nvPr/>
        </p:nvSpPr>
        <p:spPr>
          <a:xfrm>
            <a:off x="429193" y="8785581"/>
            <a:ext cx="18823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 wide </a:t>
            </a:r>
            <a:r>
              <a:rPr lang="en-US" sz="105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colour</a:t>
            </a:r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palette allows a perfect match with any interior style</a:t>
            </a:r>
          </a:p>
        </p:txBody>
      </p:sp>
      <p:pic>
        <p:nvPicPr>
          <p:cNvPr id="74" name="Graphic 73" descr="Palette outline">
            <a:extLst>
              <a:ext uri="{FF2B5EF4-FFF2-40B4-BE49-F238E27FC236}">
                <a16:creationId xmlns:a16="http://schemas.microsoft.com/office/drawing/2014/main" id="{E25A70FD-BAFA-850E-FD0B-6C96E949E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759" y="7790190"/>
            <a:ext cx="639781" cy="63978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DE91AD4-52CF-AEDC-541A-FDAE8AAF58A3}"/>
              </a:ext>
            </a:extLst>
          </p:cNvPr>
          <p:cNvSpPr txBox="1"/>
          <p:nvPr/>
        </p:nvSpPr>
        <p:spPr>
          <a:xfrm>
            <a:off x="2446021" y="8366183"/>
            <a:ext cx="1912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SUITABLE FOR ALL TYPES OF INTERIORS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04D806-56E4-787C-B2A8-D443DE4ED04F}"/>
              </a:ext>
            </a:extLst>
          </p:cNvPr>
          <p:cNvSpPr txBox="1"/>
          <p:nvPr/>
        </p:nvSpPr>
        <p:spPr>
          <a:xfrm>
            <a:off x="2405377" y="8785581"/>
            <a:ext cx="19733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For modern homes, offices, hotels and commercial spaces</a:t>
            </a:r>
          </a:p>
        </p:txBody>
      </p:sp>
      <p:pic>
        <p:nvPicPr>
          <p:cNvPr id="77" name="Graphic 76" descr="City outline">
            <a:extLst>
              <a:ext uri="{FF2B5EF4-FFF2-40B4-BE49-F238E27FC236}">
                <a16:creationId xmlns:a16="http://schemas.microsoft.com/office/drawing/2014/main" id="{46A85EA4-A9AA-457B-2E33-2DB2D61726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11716" y="7790190"/>
            <a:ext cx="545398" cy="545398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BE353D25-5311-2E79-4BD9-FAD82AD5E048}"/>
              </a:ext>
            </a:extLst>
          </p:cNvPr>
          <p:cNvSpPr txBox="1"/>
          <p:nvPr/>
        </p:nvSpPr>
        <p:spPr>
          <a:xfrm>
            <a:off x="260345" y="5455379"/>
            <a:ext cx="3181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STANDARD COLOUR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BF39860-5F15-652C-FFD9-6F186F54CAC2}"/>
              </a:ext>
            </a:extLst>
          </p:cNvPr>
          <p:cNvSpPr/>
          <p:nvPr/>
        </p:nvSpPr>
        <p:spPr>
          <a:xfrm>
            <a:off x="350837" y="5812290"/>
            <a:ext cx="829039" cy="33339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B4DE875-3829-50F9-4905-B8BADFB51445}"/>
              </a:ext>
            </a:extLst>
          </p:cNvPr>
          <p:cNvSpPr txBox="1"/>
          <p:nvPr/>
        </p:nvSpPr>
        <p:spPr>
          <a:xfrm>
            <a:off x="1277238" y="5763546"/>
            <a:ext cx="31819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WHITE</a:t>
            </a:r>
          </a:p>
          <a:p>
            <a:r>
              <a:rPr lang="en-US" sz="11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9016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FC26798-D71E-7332-A68D-29B2476DFF01}"/>
              </a:ext>
            </a:extLst>
          </p:cNvPr>
          <p:cNvSpPr txBox="1"/>
          <p:nvPr/>
        </p:nvSpPr>
        <p:spPr>
          <a:xfrm>
            <a:off x="260345" y="6351215"/>
            <a:ext cx="4143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CUSTOM COLOURS ON REQUEST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01B8BE9-9207-21E2-B5E4-19780AAA829C}"/>
              </a:ext>
            </a:extLst>
          </p:cNvPr>
          <p:cNvSpPr txBox="1"/>
          <p:nvPr/>
        </p:nvSpPr>
        <p:spPr>
          <a:xfrm>
            <a:off x="260345" y="6634414"/>
            <a:ext cx="3156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Painting in any RAL </a:t>
            </a:r>
            <a:r>
              <a:rPr lang="en-US" sz="1000" noProof="0" dirty="0" err="1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colour</a:t>
            </a:r>
            <a:r>
              <a:rPr lang="en-US" sz="10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is possible.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6EEA2A9-BE43-F482-9AFC-9C493AA8D2DA}"/>
              </a:ext>
            </a:extLst>
          </p:cNvPr>
          <p:cNvSpPr/>
          <p:nvPr/>
        </p:nvSpPr>
        <p:spPr>
          <a:xfrm>
            <a:off x="350837" y="6938875"/>
            <a:ext cx="829039" cy="333398"/>
          </a:xfrm>
          <a:prstGeom prst="rect">
            <a:avLst/>
          </a:prstGeom>
          <a:solidFill>
            <a:srgbClr val="2B38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56A95C6-9102-9772-CF99-F6B86A1A6B91}"/>
              </a:ext>
            </a:extLst>
          </p:cNvPr>
          <p:cNvSpPr txBox="1"/>
          <p:nvPr/>
        </p:nvSpPr>
        <p:spPr>
          <a:xfrm>
            <a:off x="350837" y="727788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7016 Anthracite Grey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E7CCBBA-955C-FB09-FFD8-7C3E99F5B5C9}"/>
              </a:ext>
            </a:extLst>
          </p:cNvPr>
          <p:cNvSpPr/>
          <p:nvPr/>
        </p:nvSpPr>
        <p:spPr>
          <a:xfrm>
            <a:off x="1235808" y="6938875"/>
            <a:ext cx="829039" cy="33339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F5BB7E2-48C9-67F6-C6D1-DC619A4C5A99}"/>
              </a:ext>
            </a:extLst>
          </p:cNvPr>
          <p:cNvSpPr/>
          <p:nvPr/>
        </p:nvSpPr>
        <p:spPr>
          <a:xfrm>
            <a:off x="2120779" y="6938875"/>
            <a:ext cx="829039" cy="333398"/>
          </a:xfrm>
          <a:prstGeom prst="rect">
            <a:avLst/>
          </a:prstGeom>
          <a:solidFill>
            <a:srgbClr val="3B3D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37C97D0-96FF-9EA6-67D4-61B11498356D}"/>
              </a:ext>
            </a:extLst>
          </p:cNvPr>
          <p:cNvSpPr/>
          <p:nvPr/>
        </p:nvSpPr>
        <p:spPr>
          <a:xfrm>
            <a:off x="3005750" y="6938875"/>
            <a:ext cx="829039" cy="333398"/>
          </a:xfrm>
          <a:prstGeom prst="rect">
            <a:avLst/>
          </a:prstGeom>
          <a:solidFill>
            <a:srgbClr val="B3A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C094E99-854B-722D-64B0-A025263DF210}"/>
              </a:ext>
            </a:extLst>
          </p:cNvPr>
          <p:cNvSpPr/>
          <p:nvPr/>
        </p:nvSpPr>
        <p:spPr>
          <a:xfrm>
            <a:off x="3890721" y="6938875"/>
            <a:ext cx="829039" cy="333398"/>
          </a:xfrm>
          <a:prstGeom prst="rect">
            <a:avLst/>
          </a:prstGeom>
          <a:solidFill>
            <a:srgbClr val="6E5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FE1E5AA-88B0-44F5-FCE7-3454CED9CF1B}"/>
              </a:ext>
            </a:extLst>
          </p:cNvPr>
          <p:cNvSpPr/>
          <p:nvPr/>
        </p:nvSpPr>
        <p:spPr>
          <a:xfrm>
            <a:off x="4775692" y="6938875"/>
            <a:ext cx="829039" cy="333398"/>
          </a:xfrm>
          <a:prstGeom prst="rect">
            <a:avLst/>
          </a:prstGeom>
          <a:solidFill>
            <a:srgbClr val="B296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9C2F70F-15E0-836E-1E7A-88A1752A0BAF}"/>
              </a:ext>
            </a:extLst>
          </p:cNvPr>
          <p:cNvSpPr/>
          <p:nvPr/>
        </p:nvSpPr>
        <p:spPr>
          <a:xfrm>
            <a:off x="5660661" y="6938875"/>
            <a:ext cx="829039" cy="333398"/>
          </a:xfrm>
          <a:prstGeom prst="rect">
            <a:avLst/>
          </a:prstGeom>
          <a:gradFill flip="none" rotWithShape="1">
            <a:gsLst>
              <a:gs pos="23389">
                <a:srgbClr val="FFC000"/>
              </a:gs>
              <a:gs pos="1000">
                <a:srgbClr val="C00000"/>
              </a:gs>
              <a:gs pos="100000">
                <a:srgbClr val="7030A0"/>
              </a:gs>
              <a:gs pos="81000">
                <a:srgbClr val="00B0F0"/>
              </a:gs>
              <a:gs pos="65000">
                <a:srgbClr val="92D050"/>
              </a:gs>
              <a:gs pos="47000">
                <a:srgbClr val="FFFF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0545E2C-FDD8-AAD8-99C9-5542A99AB8C1}"/>
              </a:ext>
            </a:extLst>
          </p:cNvPr>
          <p:cNvSpPr txBox="1"/>
          <p:nvPr/>
        </p:nvSpPr>
        <p:spPr>
          <a:xfrm>
            <a:off x="1235808" y="7278623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9005</a:t>
            </a:r>
          </a:p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Jet Black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062B04A-550A-4B0B-0242-2040DACC0529}"/>
              </a:ext>
            </a:extLst>
          </p:cNvPr>
          <p:cNvSpPr txBox="1"/>
          <p:nvPr/>
        </p:nvSpPr>
        <p:spPr>
          <a:xfrm>
            <a:off x="2130400" y="7272273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7024 Graphite Grey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377F4A1-6CA3-3B21-AD9A-6AED296251FF}"/>
              </a:ext>
            </a:extLst>
          </p:cNvPr>
          <p:cNvSpPr txBox="1"/>
          <p:nvPr/>
        </p:nvSpPr>
        <p:spPr>
          <a:xfrm>
            <a:off x="3015371" y="727300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7044 </a:t>
            </a:r>
          </a:p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Silk Grey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0BDCC24-8B44-1429-7EA9-1C7265F41921}"/>
              </a:ext>
            </a:extLst>
          </p:cNvPr>
          <p:cNvSpPr txBox="1"/>
          <p:nvPr/>
        </p:nvSpPr>
        <p:spPr>
          <a:xfrm>
            <a:off x="3890720" y="727788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7006</a:t>
            </a:r>
          </a:p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Beige Grey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268638F-73B6-410E-9D03-0C64B97E994E}"/>
              </a:ext>
            </a:extLst>
          </p:cNvPr>
          <p:cNvSpPr txBox="1"/>
          <p:nvPr/>
        </p:nvSpPr>
        <p:spPr>
          <a:xfrm>
            <a:off x="4785312" y="727153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1035</a:t>
            </a:r>
          </a:p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Pearl Beige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C0BEC84-1DDD-756D-CD29-74D39633BF18}"/>
              </a:ext>
            </a:extLst>
          </p:cNvPr>
          <p:cNvSpPr txBox="1"/>
          <p:nvPr/>
        </p:nvSpPr>
        <p:spPr>
          <a:xfrm>
            <a:off x="5670283" y="7272273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of choice</a:t>
            </a:r>
          </a:p>
        </p:txBody>
      </p:sp>
    </p:spTree>
    <p:extLst>
      <p:ext uri="{BB962C8B-B14F-4D97-AF65-F5344CB8AC3E}">
        <p14:creationId xmlns:p14="http://schemas.microsoft.com/office/powerpoint/2010/main" val="3937823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89C71-03F1-F4D5-4056-47EF4E9BE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45FB14B7-6199-BD30-52A0-C928772D6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3" t="12379" r="12580" b="5240"/>
          <a:stretch>
            <a:fillRect/>
          </a:stretch>
        </p:blipFill>
        <p:spPr>
          <a:xfrm>
            <a:off x="3596717" y="4072027"/>
            <a:ext cx="1193294" cy="71842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7CA54FC-A62B-A395-5217-218162458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0" t="19069" r="13165" b="5825"/>
          <a:stretch>
            <a:fillRect/>
          </a:stretch>
        </p:blipFill>
        <p:spPr>
          <a:xfrm>
            <a:off x="2007176" y="4072027"/>
            <a:ext cx="1281662" cy="7184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21EE0E0-56D2-0CE0-3D60-BF66675EF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4" t="26590" r="14754" b="7950"/>
          <a:stretch>
            <a:fillRect/>
          </a:stretch>
        </p:blipFill>
        <p:spPr>
          <a:xfrm>
            <a:off x="417635" y="4110935"/>
            <a:ext cx="1281662" cy="640613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58AE46CE-A53D-8197-C789-E411ABD410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2" t="4918" r="12875" b="6271"/>
          <a:stretch>
            <a:fillRect/>
          </a:stretch>
        </p:blipFill>
        <p:spPr>
          <a:xfrm>
            <a:off x="5097891" y="4054901"/>
            <a:ext cx="1154199" cy="75268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C7CA06B-9E9C-2DAA-6FF1-5D5DB6F9E613}"/>
              </a:ext>
            </a:extLst>
          </p:cNvPr>
          <p:cNvSpPr txBox="1"/>
          <p:nvPr/>
        </p:nvSpPr>
        <p:spPr>
          <a:xfrm>
            <a:off x="254808" y="3316131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HEIGHTS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8A23F26-84CD-D602-625E-8A05E70105C4}"/>
              </a:ext>
            </a:extLst>
          </p:cNvPr>
          <p:cNvGrpSpPr/>
          <p:nvPr/>
        </p:nvGrpSpPr>
        <p:grpSpPr>
          <a:xfrm>
            <a:off x="333374" y="5225581"/>
            <a:ext cx="6156325" cy="675142"/>
            <a:chOff x="333374" y="5065918"/>
            <a:chExt cx="6156325" cy="675142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99751A0-1438-097E-6D90-C1C8BD30FD9A}"/>
                </a:ext>
              </a:extLst>
            </p:cNvPr>
            <p:cNvSpPr/>
            <p:nvPr/>
          </p:nvSpPr>
          <p:spPr>
            <a:xfrm flipV="1">
              <a:off x="333374" y="5065918"/>
              <a:ext cx="6156325" cy="675142"/>
            </a:xfrm>
            <a:prstGeom prst="roundRect">
              <a:avLst>
                <a:gd name="adj" fmla="val 4765"/>
              </a:avLst>
            </a:prstGeom>
            <a:solidFill>
              <a:schemeClr val="bg1"/>
            </a:solidFill>
            <a:ln w="12700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12C54E0-ED20-77F7-3337-F5475CBFD8FC}"/>
                </a:ext>
              </a:extLst>
            </p:cNvPr>
            <p:cNvCxnSpPr>
              <a:cxnSpLocks/>
            </p:cNvCxnSpPr>
            <p:nvPr/>
          </p:nvCxnSpPr>
          <p:spPr>
            <a:xfrm>
              <a:off x="2366746" y="5161666"/>
              <a:ext cx="0" cy="483647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37CF9AB-7CEF-6DB7-FA9E-63B3DADCC4DD}"/>
                </a:ext>
              </a:extLst>
            </p:cNvPr>
            <p:cNvCxnSpPr>
              <a:cxnSpLocks/>
            </p:cNvCxnSpPr>
            <p:nvPr/>
          </p:nvCxnSpPr>
          <p:spPr>
            <a:xfrm>
              <a:off x="4434736" y="5161666"/>
              <a:ext cx="0" cy="483647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9BE29090-0DEF-F0D7-86E5-AE4287A3041C}"/>
                </a:ext>
              </a:extLst>
            </p:cNvPr>
            <p:cNvGrpSpPr/>
            <p:nvPr/>
          </p:nvGrpSpPr>
          <p:grpSpPr>
            <a:xfrm>
              <a:off x="4535504" y="5197618"/>
              <a:ext cx="1928344" cy="459381"/>
              <a:chOff x="4139478" y="5253117"/>
              <a:chExt cx="1928344" cy="459381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E51BAD98-724D-79A4-92AB-4E6278DAB62C}"/>
                  </a:ext>
                </a:extLst>
              </p:cNvPr>
              <p:cNvGrpSpPr/>
              <p:nvPr/>
            </p:nvGrpSpPr>
            <p:grpSpPr>
              <a:xfrm>
                <a:off x="4611360" y="5253117"/>
                <a:ext cx="1456462" cy="404843"/>
                <a:chOff x="919680" y="3016174"/>
                <a:chExt cx="1456462" cy="404843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A7503B4-0B3F-72DE-4B0F-F7D975FF5216}"/>
                    </a:ext>
                  </a:extLst>
                </p:cNvPr>
                <p:cNvSpPr txBox="1"/>
                <p:nvPr/>
              </p:nvSpPr>
              <p:spPr>
                <a:xfrm>
                  <a:off x="919680" y="3016174"/>
                  <a:ext cx="1069138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b="1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LENGTH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853D9A6-4F74-68B7-4F73-B56392054944}"/>
                    </a:ext>
                  </a:extLst>
                </p:cNvPr>
                <p:cNvSpPr txBox="1"/>
                <p:nvPr/>
              </p:nvSpPr>
              <p:spPr>
                <a:xfrm>
                  <a:off x="921811" y="3204035"/>
                  <a:ext cx="1454331" cy="2169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81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6</a:t>
                  </a:r>
                  <a:r>
                    <a:rPr lang="en-US" sz="81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0 - </a:t>
                  </a:r>
                  <a:r>
                    <a:rPr lang="lt-LT" sz="81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29</a:t>
                  </a:r>
                  <a:r>
                    <a:rPr lang="en-US" sz="81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0 cm </a:t>
                  </a:r>
                  <a:r>
                    <a:rPr lang="en-US" sz="72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(every 10 cm)</a:t>
                  </a:r>
                  <a:endParaRPr lang="en-US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</p:grpSp>
          <p:pic>
            <p:nvPicPr>
              <p:cNvPr id="55" name="Graphic 54" descr="Ruler outline">
                <a:extLst>
                  <a:ext uri="{FF2B5EF4-FFF2-40B4-BE49-F238E27FC236}">
                    <a16:creationId xmlns:a16="http://schemas.microsoft.com/office/drawing/2014/main" id="{27FE5D2E-E2AD-D5D9-2C1B-EC402199AB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139478" y="5257812"/>
                <a:ext cx="454686" cy="454686"/>
              </a:xfrm>
              <a:prstGeom prst="rect">
                <a:avLst/>
              </a:prstGeom>
            </p:spPr>
          </p:pic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FDCF39BD-9541-1A41-F906-0E17551F6443}"/>
                </a:ext>
              </a:extLst>
            </p:cNvPr>
            <p:cNvGrpSpPr/>
            <p:nvPr/>
          </p:nvGrpSpPr>
          <p:grpSpPr>
            <a:xfrm>
              <a:off x="417635" y="5197618"/>
              <a:ext cx="1648270" cy="418693"/>
              <a:chOff x="417635" y="5253117"/>
              <a:chExt cx="1648270" cy="418693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4DFAEE2-F80E-51FE-EBA3-64330CC817A4}"/>
                  </a:ext>
                </a:extLst>
              </p:cNvPr>
              <p:cNvGrpSpPr/>
              <p:nvPr/>
            </p:nvGrpSpPr>
            <p:grpSpPr>
              <a:xfrm>
                <a:off x="994620" y="5253117"/>
                <a:ext cx="1071285" cy="418693"/>
                <a:chOff x="977629" y="2946924"/>
                <a:chExt cx="1071285" cy="418693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B86B199-C4DA-CE45-5172-93FE4F022B2A}"/>
                    </a:ext>
                  </a:extLst>
                </p:cNvPr>
                <p:cNvSpPr txBox="1"/>
                <p:nvPr/>
              </p:nvSpPr>
              <p:spPr>
                <a:xfrm>
                  <a:off x="977630" y="2946924"/>
                  <a:ext cx="902183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b="1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WIDTH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8D3E0DE-D2F2-6B1F-97CD-942A19F4C433}"/>
                    </a:ext>
                  </a:extLst>
                </p:cNvPr>
                <p:cNvSpPr txBox="1"/>
                <p:nvPr/>
              </p:nvSpPr>
              <p:spPr>
                <a:xfrm>
                  <a:off x="977629" y="3134785"/>
                  <a:ext cx="10712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14 / 19 / 24 cm</a:t>
                  </a:r>
                </a:p>
              </p:txBody>
            </p:sp>
          </p:grp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5A84E10D-2170-FD5D-4373-8A4CCBB168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7635" y="5458988"/>
                <a:ext cx="482283" cy="0"/>
              </a:xfrm>
              <a:prstGeom prst="straightConnector1">
                <a:avLst/>
              </a:prstGeom>
              <a:ln>
                <a:solidFill>
                  <a:srgbClr val="A75124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9E7261A-B176-95CB-44E2-11796E3EE07F}"/>
                </a:ext>
              </a:extLst>
            </p:cNvPr>
            <p:cNvGrpSpPr/>
            <p:nvPr/>
          </p:nvGrpSpPr>
          <p:grpSpPr>
            <a:xfrm>
              <a:off x="2643648" y="5185824"/>
              <a:ext cx="1984232" cy="430487"/>
              <a:chOff x="2653612" y="5241323"/>
              <a:chExt cx="1984232" cy="43048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35986DBE-DCFB-FE87-BE5D-6E2E48E3D28F}"/>
                  </a:ext>
                </a:extLst>
              </p:cNvPr>
              <p:cNvGrpSpPr/>
              <p:nvPr/>
            </p:nvGrpSpPr>
            <p:grpSpPr>
              <a:xfrm>
                <a:off x="2677552" y="5253117"/>
                <a:ext cx="1960292" cy="418693"/>
                <a:chOff x="701337" y="2951549"/>
                <a:chExt cx="2099603" cy="418693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4BF62C4-65C6-3748-FC4D-AB619B32ADEA}"/>
                    </a:ext>
                  </a:extLst>
                </p:cNvPr>
                <p:cNvSpPr txBox="1"/>
                <p:nvPr/>
              </p:nvSpPr>
              <p:spPr>
                <a:xfrm>
                  <a:off x="841606" y="2951549"/>
                  <a:ext cx="931982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b="1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HEIGHT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34CA735-70B0-7AD7-CF66-CA534EDA7695}"/>
                    </a:ext>
                  </a:extLst>
                </p:cNvPr>
                <p:cNvSpPr txBox="1"/>
                <p:nvPr/>
              </p:nvSpPr>
              <p:spPr>
                <a:xfrm>
                  <a:off x="701337" y="3139410"/>
                  <a:ext cx="2099603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14,5</a:t>
                  </a:r>
                  <a:r>
                    <a:rPr lang="lt-LT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-15,0</a:t>
                  </a:r>
                  <a:r>
                    <a:rPr lang="en-US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 / 21,5 / 26,5 / 33,0 cm</a:t>
                  </a:r>
                </a:p>
              </p:txBody>
            </p:sp>
          </p:grp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82953EAB-D7EA-8117-E074-7392619DC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53612" y="5241323"/>
                <a:ext cx="0" cy="425643"/>
              </a:xfrm>
              <a:prstGeom prst="straightConnector1">
                <a:avLst/>
              </a:prstGeom>
              <a:ln>
                <a:solidFill>
                  <a:srgbClr val="A75124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1A852079-D19B-596E-7D41-D0CE23342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5" t="17741" r="13851" b="3057"/>
          <a:stretch>
            <a:fillRect/>
          </a:stretch>
        </p:blipFill>
        <p:spPr>
          <a:xfrm>
            <a:off x="651635" y="2023304"/>
            <a:ext cx="1366014" cy="810157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F89F9A58-A976-16C7-AC9B-3EA97F0033E6}"/>
              </a:ext>
            </a:extLst>
          </p:cNvPr>
          <p:cNvSpPr txBox="1"/>
          <p:nvPr/>
        </p:nvSpPr>
        <p:spPr>
          <a:xfrm>
            <a:off x="668336" y="2868601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Compact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9A3D701-EAA7-5B04-AB58-32D034B8F065}"/>
              </a:ext>
            </a:extLst>
          </p:cNvPr>
          <p:cNvSpPr txBox="1"/>
          <p:nvPr/>
        </p:nvSpPr>
        <p:spPr>
          <a:xfrm>
            <a:off x="350838" y="1655164"/>
            <a:ext cx="19676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14 cm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5B9FADB-0612-B6A8-EC02-432559FA0E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9" t="17679" r="13390" b="5816"/>
          <a:stretch>
            <a:fillRect/>
          </a:stretch>
        </p:blipFill>
        <p:spPr>
          <a:xfrm>
            <a:off x="2678091" y="2037091"/>
            <a:ext cx="1397001" cy="782582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C60449E3-0B6A-2B37-C690-7E7B12E133C2}"/>
              </a:ext>
            </a:extLst>
          </p:cNvPr>
          <p:cNvSpPr txBox="1"/>
          <p:nvPr/>
        </p:nvSpPr>
        <p:spPr>
          <a:xfrm>
            <a:off x="2392787" y="1650071"/>
            <a:ext cx="19676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19 cm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F379C63-306F-74A9-AD53-B33E162B6A4A}"/>
              </a:ext>
            </a:extLst>
          </p:cNvPr>
          <p:cNvSpPr txBox="1"/>
          <p:nvPr/>
        </p:nvSpPr>
        <p:spPr>
          <a:xfrm>
            <a:off x="2710285" y="2868601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Versatile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D8604C7-3289-40C6-75BF-345F59EA7C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t="16537" r="12690" b="2492"/>
          <a:stretch>
            <a:fillRect/>
          </a:stretch>
        </p:blipFill>
        <p:spPr>
          <a:xfrm>
            <a:off x="4698450" y="2013166"/>
            <a:ext cx="1440181" cy="830432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93EDB1AF-4E2E-486F-A10E-D4F0458149B2}"/>
              </a:ext>
            </a:extLst>
          </p:cNvPr>
          <p:cNvSpPr txBox="1"/>
          <p:nvPr/>
        </p:nvSpPr>
        <p:spPr>
          <a:xfrm>
            <a:off x="4434736" y="1646566"/>
            <a:ext cx="19676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24 cm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B53921C-84AD-C714-61B8-5A2026BF5965}"/>
              </a:ext>
            </a:extLst>
          </p:cNvPr>
          <p:cNvSpPr txBox="1"/>
          <p:nvPr/>
        </p:nvSpPr>
        <p:spPr>
          <a:xfrm>
            <a:off x="4752234" y="2868601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Powerful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A01A08-D71A-BE0A-2145-C2A22CCF39DB}"/>
              </a:ext>
            </a:extLst>
          </p:cNvPr>
          <p:cNvGrpSpPr/>
          <p:nvPr/>
        </p:nvGrpSpPr>
        <p:grpSpPr>
          <a:xfrm>
            <a:off x="239390" y="295012"/>
            <a:ext cx="6250309" cy="943790"/>
            <a:chOff x="239390" y="343915"/>
            <a:chExt cx="6250309" cy="94379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D3A79A-C4CC-FAA8-5C3A-B49AD233B0DD}"/>
                </a:ext>
              </a:extLst>
            </p:cNvPr>
            <p:cNvSpPr txBox="1"/>
            <p:nvPr/>
          </p:nvSpPr>
          <p:spPr>
            <a:xfrm>
              <a:off x="239390" y="343915"/>
              <a:ext cx="62503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MODELS, DIMENSIONS AND OUTPUTS</a:t>
              </a:r>
              <a:endParaRPr lang="en-US" sz="2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27E5601-7C8F-3D31-86D0-7B4D7FE4B5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168" y="778939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C4EC19-8121-9372-5DE2-EB282612D593}"/>
                </a:ext>
              </a:extLst>
            </p:cNvPr>
            <p:cNvSpPr txBox="1"/>
            <p:nvPr/>
          </p:nvSpPr>
          <p:spPr>
            <a:xfrm>
              <a:off x="247010" y="855535"/>
              <a:ext cx="5498470" cy="432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4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 and SC-H models are manufactured in 2</a:t>
              </a:r>
              <a:r>
                <a:rPr lang="lt-LT" sz="1104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88</a:t>
              </a:r>
              <a:r>
                <a:rPr lang="en-US" sz="1104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width, height and length versions, so they can be adapted to the requirements of the most varied projects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E6E46B5-757B-46B2-2922-91D5AEA80280}"/>
              </a:ext>
            </a:extLst>
          </p:cNvPr>
          <p:cNvSpPr txBox="1"/>
          <p:nvPr/>
        </p:nvSpPr>
        <p:spPr>
          <a:xfrm>
            <a:off x="3317557" y="9564942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FREESTANDING CONVECTORS SC | 09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A16D9-6C88-3E1B-6B72-B2BE25832706}"/>
              </a:ext>
            </a:extLst>
          </p:cNvPr>
          <p:cNvSpPr txBox="1"/>
          <p:nvPr/>
        </p:nvSpPr>
        <p:spPr>
          <a:xfrm>
            <a:off x="271091" y="1405002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WIDTHS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94775D-30E1-7F74-AC30-8ED3A6093304}"/>
              </a:ext>
            </a:extLst>
          </p:cNvPr>
          <p:cNvSpPr txBox="1"/>
          <p:nvPr/>
        </p:nvSpPr>
        <p:spPr>
          <a:xfrm>
            <a:off x="419038" y="4773719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Low profile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3635643-B332-B5C4-A555-F864F9EDD1C8}"/>
              </a:ext>
            </a:extLst>
          </p:cNvPr>
          <p:cNvSpPr txBox="1"/>
          <p:nvPr/>
        </p:nvSpPr>
        <p:spPr>
          <a:xfrm>
            <a:off x="316289" y="3593860"/>
            <a:ext cx="15381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14,5 cm</a:t>
            </a:r>
            <a:r>
              <a:rPr lang="en-US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(SC)</a:t>
            </a:r>
          </a:p>
          <a:p>
            <a:pPr algn="ctr"/>
            <a:r>
              <a:rPr lang="en-US" sz="15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15,0 cm (SC-H)</a:t>
            </a:r>
            <a:endParaRPr lang="lt-LT" sz="15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922923A-1B37-5635-CC0B-8B024EF09831}"/>
              </a:ext>
            </a:extLst>
          </p:cNvPr>
          <p:cNvSpPr txBox="1"/>
          <p:nvPr/>
        </p:nvSpPr>
        <p:spPr>
          <a:xfrm>
            <a:off x="1813292" y="3588767"/>
            <a:ext cx="15558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21,5 cm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3BBD4AB-20C9-4098-0809-6B4E5977CC19}"/>
              </a:ext>
            </a:extLst>
          </p:cNvPr>
          <p:cNvSpPr txBox="1"/>
          <p:nvPr/>
        </p:nvSpPr>
        <p:spPr>
          <a:xfrm>
            <a:off x="1924912" y="4773719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Standard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745C056-C67B-1A9F-EF36-D59446324C1D}"/>
              </a:ext>
            </a:extLst>
          </p:cNvPr>
          <p:cNvSpPr txBox="1"/>
          <p:nvPr/>
        </p:nvSpPr>
        <p:spPr>
          <a:xfrm>
            <a:off x="4959759" y="3585262"/>
            <a:ext cx="13934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33,0 cm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AB197FA-0F3A-C415-84A2-B56B9FD9DA33}"/>
              </a:ext>
            </a:extLst>
          </p:cNvPr>
          <p:cNvSpPr txBox="1"/>
          <p:nvPr/>
        </p:nvSpPr>
        <p:spPr>
          <a:xfrm>
            <a:off x="4990190" y="4773719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Maximum output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85B100B-4777-5610-85B5-59EBACA80740}"/>
              </a:ext>
            </a:extLst>
          </p:cNvPr>
          <p:cNvSpPr txBox="1"/>
          <p:nvPr/>
        </p:nvSpPr>
        <p:spPr>
          <a:xfrm>
            <a:off x="3447746" y="4773719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Increased output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7F2C045-7363-4D2F-19B1-5207941D7287}"/>
              </a:ext>
            </a:extLst>
          </p:cNvPr>
          <p:cNvSpPr txBox="1"/>
          <p:nvPr/>
        </p:nvSpPr>
        <p:spPr>
          <a:xfrm>
            <a:off x="3322597" y="3588131"/>
            <a:ext cx="15829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26,5 cm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BDACF9-765D-B3BF-335B-606A069D2C99}"/>
              </a:ext>
            </a:extLst>
          </p:cNvPr>
          <p:cNvSpPr txBox="1"/>
          <p:nvPr/>
        </p:nvSpPr>
        <p:spPr>
          <a:xfrm>
            <a:off x="262811" y="6336901"/>
            <a:ext cx="623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CONSTRUCTION AND CONNECTION OPTIONS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2331B0-B6D7-8480-0A4F-D30F2803C7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6" y="7464970"/>
            <a:ext cx="973400" cy="111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12CBF3-F201-809F-799D-6E4D11B6EABA}"/>
              </a:ext>
            </a:extLst>
          </p:cNvPr>
          <p:cNvSpPr txBox="1"/>
          <p:nvPr/>
        </p:nvSpPr>
        <p:spPr>
          <a:xfrm>
            <a:off x="848898" y="700917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</a:t>
            </a:r>
            <a:endParaRPr lang="en-US" b="1" noProof="0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B4F25E-04EE-8B1B-6788-7D1A9B08719E}"/>
              </a:ext>
            </a:extLst>
          </p:cNvPr>
          <p:cNvSpPr txBox="1"/>
          <p:nvPr/>
        </p:nvSpPr>
        <p:spPr>
          <a:xfrm>
            <a:off x="559556" y="8670094"/>
            <a:ext cx="1067921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Mounting</a:t>
            </a:r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algn="ctr"/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floor</a:t>
            </a:r>
          </a:p>
          <a:p>
            <a:pPr algn="ctr"/>
            <a:endParaRPr lang="en-US" sz="1050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05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Connections</a:t>
            </a:r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algn="ctr"/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bottom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A056CA9-BC61-21F4-8A82-DD0572362A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947" y="7464970"/>
            <a:ext cx="974175" cy="1116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D2EE720-5779-CB5B-4E05-E62E730E68BC}"/>
              </a:ext>
            </a:extLst>
          </p:cNvPr>
          <p:cNvSpPr txBox="1"/>
          <p:nvPr/>
        </p:nvSpPr>
        <p:spPr>
          <a:xfrm>
            <a:off x="2270007" y="6982101"/>
            <a:ext cx="712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SC-S</a:t>
            </a:r>
            <a:endParaRPr lang="en-US" b="1" noProof="0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C651BDD-4B86-6A68-1773-E6CEA8FB803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340" y="7464970"/>
            <a:ext cx="1129368" cy="8640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F4A120D-DE84-2037-C0FF-F5B976E7D710}"/>
              </a:ext>
            </a:extLst>
          </p:cNvPr>
          <p:cNvSpPr txBox="1"/>
          <p:nvPr/>
        </p:nvSpPr>
        <p:spPr>
          <a:xfrm>
            <a:off x="3787297" y="6981539"/>
            <a:ext cx="819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SC-W</a:t>
            </a:r>
            <a:endParaRPr lang="en-US" b="1" noProof="0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0A210D3-ADDF-A7C0-2068-43CA49A8E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898" y="7464970"/>
            <a:ext cx="1135176" cy="864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BF1788E-6017-7014-7B8B-94E2AB480B0E}"/>
              </a:ext>
            </a:extLst>
          </p:cNvPr>
          <p:cNvSpPr txBox="1"/>
          <p:nvPr/>
        </p:nvSpPr>
        <p:spPr>
          <a:xfrm>
            <a:off x="5326227" y="6981539"/>
            <a:ext cx="960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SC-WS</a:t>
            </a:r>
            <a:endParaRPr lang="en-US" b="1" noProof="0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4FCBEA6-A768-8313-8ED8-60EC27047371}"/>
              </a:ext>
            </a:extLst>
          </p:cNvPr>
          <p:cNvCxnSpPr>
            <a:cxnSpLocks/>
          </p:cNvCxnSpPr>
          <p:nvPr/>
        </p:nvCxnSpPr>
        <p:spPr>
          <a:xfrm flipH="1">
            <a:off x="340884" y="6784744"/>
            <a:ext cx="1251942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D1F7BA1-7F60-3B30-7118-5363413AB714}"/>
              </a:ext>
            </a:extLst>
          </p:cNvPr>
          <p:cNvSpPr txBox="1"/>
          <p:nvPr/>
        </p:nvSpPr>
        <p:spPr>
          <a:xfrm>
            <a:off x="2080609" y="8649774"/>
            <a:ext cx="1053494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Mounting</a:t>
            </a:r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algn="ctr"/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floor</a:t>
            </a:r>
            <a:endParaRPr lang="lt-LT" sz="1050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50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05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Connections</a:t>
            </a:r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algn="ctr"/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47392E-726B-7346-95F9-A4384F1F4842}"/>
              </a:ext>
            </a:extLst>
          </p:cNvPr>
          <p:cNvSpPr txBox="1"/>
          <p:nvPr/>
        </p:nvSpPr>
        <p:spPr>
          <a:xfrm>
            <a:off x="3614770" y="8609134"/>
            <a:ext cx="1053494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Mounting</a:t>
            </a:r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algn="ctr"/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wall</a:t>
            </a:r>
          </a:p>
          <a:p>
            <a:pPr algn="ctr"/>
            <a:endParaRPr lang="en-US" sz="1050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05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Connections</a:t>
            </a:r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algn="ctr"/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bottom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21B527-9EB6-57E1-C972-92188B658F0F}"/>
              </a:ext>
            </a:extLst>
          </p:cNvPr>
          <p:cNvSpPr txBox="1"/>
          <p:nvPr/>
        </p:nvSpPr>
        <p:spPr>
          <a:xfrm>
            <a:off x="5148930" y="8548174"/>
            <a:ext cx="1053494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Mounting</a:t>
            </a:r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algn="ctr"/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wall</a:t>
            </a:r>
          </a:p>
          <a:p>
            <a:pPr algn="ctr"/>
            <a:endParaRPr lang="en-US" sz="1050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05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Connections</a:t>
            </a:r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algn="ctr"/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815694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2C080-77C8-A52C-65C2-AE1D05C1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A64D9ED0-02C7-6ED3-D5DC-AF32CC76D97C}"/>
              </a:ext>
            </a:extLst>
          </p:cNvPr>
          <p:cNvSpPr txBox="1"/>
          <p:nvPr/>
        </p:nvSpPr>
        <p:spPr>
          <a:xfrm>
            <a:off x="225177" y="3468802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THERMAL OUTPUT (W) AT 65/55/20°C   EN 442</a:t>
            </a:r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594481B5-C101-0555-7D3A-8900F1595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48129"/>
              </p:ext>
            </p:extLst>
          </p:nvPr>
        </p:nvGraphicFramePr>
        <p:xfrm>
          <a:off x="295741" y="3751940"/>
          <a:ext cx="6266033" cy="238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01">
                  <a:extLst>
                    <a:ext uri="{9D8B030D-6E8A-4147-A177-3AD203B41FA5}">
                      <a16:colId xmlns:a16="http://schemas.microsoft.com/office/drawing/2014/main" val="1965849395"/>
                    </a:ext>
                  </a:extLst>
                </a:gridCol>
                <a:gridCol w="381088">
                  <a:extLst>
                    <a:ext uri="{9D8B030D-6E8A-4147-A177-3AD203B41FA5}">
                      <a16:colId xmlns:a16="http://schemas.microsoft.com/office/drawing/2014/main" val="2124600371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2787142401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1386921097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3000941402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3098764991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2496683008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1452988607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1669329103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4026032334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1839136404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476429903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1719081964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678976528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3592903532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2210089395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2103572025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3483388552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894182548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2228404879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3214597513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2715192231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3415287740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3146007538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1611010697"/>
                    </a:ext>
                  </a:extLst>
                </a:gridCol>
                <a:gridCol w="231106">
                  <a:extLst>
                    <a:ext uri="{9D8B030D-6E8A-4147-A177-3AD203B41FA5}">
                      <a16:colId xmlns:a16="http://schemas.microsoft.com/office/drawing/2014/main" val="4268679064"/>
                    </a:ext>
                  </a:extLst>
                </a:gridCol>
              </a:tblGrid>
              <a:tr h="136754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Width</a:t>
                      </a:r>
                    </a:p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Height</a:t>
                      </a:r>
                    </a:p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Length (cm)</a:t>
                      </a: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700" b="1" noProof="0" dirty="0">
                        <a:solidFill>
                          <a:schemeClr val="bg1">
                            <a:lumMod val="9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576575"/>
                  </a:ext>
                </a:extLst>
              </a:tr>
              <a:tr h="132282"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9804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886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0072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1342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035575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1597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96390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1852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48222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19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1330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2484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</a:rPr>
                        <a:t>2013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5218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2395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6431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2744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404335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</a:t>
                      </a: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4</a:t>
                      </a:r>
                      <a:endParaRPr lang="en-US" sz="650" b="1" noProof="0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1872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40785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2800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28255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3218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4959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3636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18979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9517C62-C87D-0C4E-43C3-3C47AEA99032}"/>
              </a:ext>
            </a:extLst>
          </p:cNvPr>
          <p:cNvSpPr txBox="1"/>
          <p:nvPr/>
        </p:nvSpPr>
        <p:spPr>
          <a:xfrm>
            <a:off x="239390" y="295012"/>
            <a:ext cx="625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MODELS, DIMENSIONS AND OUTPUTS</a:t>
            </a:r>
            <a:endParaRPr lang="en-US" sz="20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F7932-A6DC-011D-7154-4CD35BA0A39D}"/>
              </a:ext>
            </a:extLst>
          </p:cNvPr>
          <p:cNvSpPr txBox="1"/>
          <p:nvPr/>
        </p:nvSpPr>
        <p:spPr>
          <a:xfrm>
            <a:off x="257365" y="9571038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10 | FREESTANDING CONVECTORS SC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6811AA-D32B-606F-6C07-70108241D87D}"/>
              </a:ext>
            </a:extLst>
          </p:cNvPr>
          <p:cNvSpPr txBox="1"/>
          <p:nvPr/>
        </p:nvSpPr>
        <p:spPr>
          <a:xfrm>
            <a:off x="240902" y="6225286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THERMAL OUTPUT (W) AT 55/45/20°C   EN 442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4738594-F361-F9A6-0385-566BAEDBD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276164"/>
              </p:ext>
            </p:extLst>
          </p:nvPr>
        </p:nvGraphicFramePr>
        <p:xfrm>
          <a:off x="311466" y="6508424"/>
          <a:ext cx="6230758" cy="238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496">
                  <a:extLst>
                    <a:ext uri="{9D8B030D-6E8A-4147-A177-3AD203B41FA5}">
                      <a16:colId xmlns:a16="http://schemas.microsoft.com/office/drawing/2014/main" val="1965849395"/>
                    </a:ext>
                  </a:extLst>
                </a:gridCol>
                <a:gridCol w="378942">
                  <a:extLst>
                    <a:ext uri="{9D8B030D-6E8A-4147-A177-3AD203B41FA5}">
                      <a16:colId xmlns:a16="http://schemas.microsoft.com/office/drawing/2014/main" val="2124600371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2787142401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1386921097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3000941402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3098764991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2496683008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1452988607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1669329103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4026032334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1839136404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476429903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1719081964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678976528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3592903532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2210089395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2103572025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3483388552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894182548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2228404879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3214597513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2715192231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3415287740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3146007538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1611010697"/>
                    </a:ext>
                  </a:extLst>
                </a:gridCol>
                <a:gridCol w="229805">
                  <a:extLst>
                    <a:ext uri="{9D8B030D-6E8A-4147-A177-3AD203B41FA5}">
                      <a16:colId xmlns:a16="http://schemas.microsoft.com/office/drawing/2014/main" val="2065977186"/>
                    </a:ext>
                  </a:extLst>
                </a:gridCol>
              </a:tblGrid>
              <a:tr h="136754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Width</a:t>
                      </a:r>
                    </a:p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Height</a:t>
                      </a:r>
                    </a:p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Length (cm)</a:t>
                      </a: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700" b="1" noProof="0" dirty="0">
                        <a:solidFill>
                          <a:schemeClr val="bg1">
                            <a:lumMod val="9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576575"/>
                  </a:ext>
                </a:extLst>
              </a:tr>
              <a:tr h="132282"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9804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589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0072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881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035575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1048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96390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1214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48222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19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884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2484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1322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5218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1572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6431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1783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404335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</a:t>
                      </a: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4</a:t>
                      </a:r>
                      <a:endParaRPr lang="en-US" sz="650" b="1" noProof="0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1261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40785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28255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</a:rPr>
                        <a:t>2092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4959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2353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18979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58C3B7E-3A0E-93F5-8B3C-F7AE77AD0D18}"/>
              </a:ext>
            </a:extLst>
          </p:cNvPr>
          <p:cNvSpPr txBox="1"/>
          <p:nvPr/>
        </p:nvSpPr>
        <p:spPr>
          <a:xfrm>
            <a:off x="240902" y="712318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THERMAL OUTPUT (W) AT 75/65/20°C   EN 442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DE8959C-9074-D355-E57A-960D78C04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598905"/>
              </p:ext>
            </p:extLst>
          </p:nvPr>
        </p:nvGraphicFramePr>
        <p:xfrm>
          <a:off x="311466" y="995456"/>
          <a:ext cx="6250308" cy="238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552">
                  <a:extLst>
                    <a:ext uri="{9D8B030D-6E8A-4147-A177-3AD203B41FA5}">
                      <a16:colId xmlns:a16="http://schemas.microsoft.com/office/drawing/2014/main" val="1965849395"/>
                    </a:ext>
                  </a:extLst>
                </a:gridCol>
                <a:gridCol w="380132">
                  <a:extLst>
                    <a:ext uri="{9D8B030D-6E8A-4147-A177-3AD203B41FA5}">
                      <a16:colId xmlns:a16="http://schemas.microsoft.com/office/drawing/2014/main" val="2124600371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787142401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386921097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000941402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098764991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496683008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452988607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669329103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4026032334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839136404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476429903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719081964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678976528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592903532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210089395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103572025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483388552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894182548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228404879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214597513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715192231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415287740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146007538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611010697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458828048"/>
                    </a:ext>
                  </a:extLst>
                </a:gridCol>
              </a:tblGrid>
              <a:tr h="136754"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Width</a:t>
                      </a:r>
                    </a:p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Height</a:t>
                      </a:r>
                    </a:p>
                    <a:p>
                      <a:pPr algn="ctr" rtl="0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Length (cm)</a:t>
                      </a: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700" b="1" noProof="0" dirty="0">
                        <a:solidFill>
                          <a:schemeClr val="bg1">
                            <a:lumMod val="9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576575"/>
                  </a:ext>
                </a:extLst>
              </a:tr>
              <a:tr h="132282"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9804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1217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0072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1859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035575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2214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96390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2569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48222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19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2484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2788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5218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3321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6431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3832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404335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</a:t>
                      </a: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4</a:t>
                      </a:r>
                      <a:endParaRPr lang="en-US" sz="650" b="1" noProof="0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2544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40785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3893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28255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4494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4959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5095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189792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2E71AC25-DF1D-731D-CAB0-F9441E4DF1BE}"/>
              </a:ext>
            </a:extLst>
          </p:cNvPr>
          <p:cNvGrpSpPr/>
          <p:nvPr/>
        </p:nvGrpSpPr>
        <p:grpSpPr>
          <a:xfrm>
            <a:off x="331786" y="8998210"/>
            <a:ext cx="6321425" cy="583976"/>
            <a:chOff x="333375" y="8942278"/>
            <a:chExt cx="6266354" cy="58397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34914F8-753E-AD83-7FE5-FB8BB0CC38B3}"/>
                </a:ext>
              </a:extLst>
            </p:cNvPr>
            <p:cNvSpPr/>
            <p:nvPr/>
          </p:nvSpPr>
          <p:spPr>
            <a:xfrm>
              <a:off x="333375" y="8942278"/>
              <a:ext cx="6156325" cy="567788"/>
            </a:xfrm>
            <a:prstGeom prst="roundRect">
              <a:avLst>
                <a:gd name="adj" fmla="val 4765"/>
              </a:avLst>
            </a:prstGeom>
            <a:solidFill>
              <a:schemeClr val="bg1"/>
            </a:solidFill>
            <a:ln w="12700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2DEEBC-CE1B-EEDA-6F87-F00C8CCD4E79}"/>
                </a:ext>
              </a:extLst>
            </p:cNvPr>
            <p:cNvSpPr txBox="1"/>
            <p:nvPr/>
          </p:nvSpPr>
          <p:spPr>
            <a:xfrm>
              <a:off x="871773" y="9026117"/>
              <a:ext cx="5727956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Thermal outputs at non-standard temperatures are given at </a:t>
              </a:r>
              <a:r>
                <a:rPr lang="en-US" sz="105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konveka.com:</a:t>
              </a:r>
            </a:p>
            <a:p>
              <a:r>
                <a:rPr lang="lt-LT" sz="8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https://konveka.com/product/trench-heaters/pastatomi-konvektoriai-sc/</a:t>
              </a:r>
              <a:endParaRPr lang="lt-LT" sz="80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lt-LT" sz="8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https://konveka.com/product/trench-heaters/pastatomi-konvektoriai-sc-h/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A69C176-1688-241C-9D53-C48E8F63179D}"/>
                </a:ext>
              </a:extLst>
            </p:cNvPr>
            <p:cNvGrpSpPr/>
            <p:nvPr/>
          </p:nvGrpSpPr>
          <p:grpSpPr>
            <a:xfrm>
              <a:off x="443404" y="9025296"/>
              <a:ext cx="401752" cy="401752"/>
              <a:chOff x="443403" y="8843437"/>
              <a:chExt cx="554447" cy="554447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9D4FABE-2FB7-480B-8CF3-F7D3252A8D6C}"/>
                  </a:ext>
                </a:extLst>
              </p:cNvPr>
              <p:cNvSpPr/>
              <p:nvPr/>
            </p:nvSpPr>
            <p:spPr>
              <a:xfrm>
                <a:off x="443403" y="8843437"/>
                <a:ext cx="554447" cy="55444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pic>
            <p:nvPicPr>
              <p:cNvPr id="23" name="Graphic 22" descr="Calculator outline">
                <a:extLst>
                  <a:ext uri="{FF2B5EF4-FFF2-40B4-BE49-F238E27FC236}">
                    <a16:creationId xmlns:a16="http://schemas.microsoft.com/office/drawing/2014/main" id="{D3818D04-807B-6B2D-C1B3-71A821D881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1334" y="8941368"/>
                <a:ext cx="358585" cy="3585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81375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9B578-3222-FB8E-FA98-E0AFCF988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F14738-C0F6-1C98-BB21-FA15000F0590}"/>
              </a:ext>
            </a:extLst>
          </p:cNvPr>
          <p:cNvSpPr txBox="1"/>
          <p:nvPr/>
        </p:nvSpPr>
        <p:spPr>
          <a:xfrm>
            <a:off x="229728" y="3535968"/>
            <a:ext cx="4555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ACCESSORIES</a:t>
            </a:r>
            <a:endParaRPr lang="en-US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C4B054-87C2-6478-C4A6-ADFA02722C35}"/>
              </a:ext>
            </a:extLst>
          </p:cNvPr>
          <p:cNvSpPr txBox="1"/>
          <p:nvPr/>
        </p:nvSpPr>
        <p:spPr>
          <a:xfrm>
            <a:off x="247011" y="4096068"/>
            <a:ext cx="5330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Correctly selected accessories ensure convenient installation,</a:t>
            </a:r>
          </a:p>
          <a:p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precise temperature regulation and smooth system operation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B0AECC-D200-F65A-06B4-E42CF68939B9}"/>
              </a:ext>
            </a:extLst>
          </p:cNvPr>
          <p:cNvCxnSpPr>
            <a:cxnSpLocks/>
          </p:cNvCxnSpPr>
          <p:nvPr/>
        </p:nvCxnSpPr>
        <p:spPr>
          <a:xfrm flipH="1">
            <a:off x="314992" y="3930374"/>
            <a:ext cx="687899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2BEEAA4-61D3-56CC-F7F3-DAC047D5C410}"/>
              </a:ext>
            </a:extLst>
          </p:cNvPr>
          <p:cNvSpPr txBox="1"/>
          <p:nvPr/>
        </p:nvSpPr>
        <p:spPr>
          <a:xfrm>
            <a:off x="275615" y="4869332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0FBD93-8A1D-3701-7434-5C26F1D650DA}"/>
              </a:ext>
            </a:extLst>
          </p:cNvPr>
          <p:cNvSpPr txBox="1"/>
          <p:nvPr/>
        </p:nvSpPr>
        <p:spPr>
          <a:xfrm>
            <a:off x="608698" y="4838554"/>
            <a:ext cx="256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THERMOSTATIC VALVE (AXIAL)</a:t>
            </a:r>
          </a:p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TVA15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66DFFE-30F3-0864-8989-7A0EFE0C5B13}"/>
              </a:ext>
            </a:extLst>
          </p:cNvPr>
          <p:cNvSpPr txBox="1"/>
          <p:nvPr/>
        </p:nvSpPr>
        <p:spPr>
          <a:xfrm>
            <a:off x="3301030" y="4858858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02</a:t>
            </a:r>
            <a:endParaRPr lang="en-US" sz="14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CD4871-4835-A5CF-DAFD-2C0C374885F6}"/>
              </a:ext>
            </a:extLst>
          </p:cNvPr>
          <p:cNvSpPr txBox="1"/>
          <p:nvPr/>
        </p:nvSpPr>
        <p:spPr>
          <a:xfrm>
            <a:off x="3634113" y="4828080"/>
            <a:ext cx="2709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RETURN FLOW LIMITER (ANGLE)</a:t>
            </a:r>
          </a:p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LA15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6AE6E31-8C16-358E-9A9E-89428C487EF2}"/>
              </a:ext>
            </a:extLst>
          </p:cNvPr>
          <p:cNvGrpSpPr/>
          <p:nvPr/>
        </p:nvGrpSpPr>
        <p:grpSpPr>
          <a:xfrm>
            <a:off x="1699202" y="5309296"/>
            <a:ext cx="1482421" cy="338554"/>
            <a:chOff x="1946580" y="2795295"/>
            <a:chExt cx="1482421" cy="33855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812F3C-BD0B-32AB-95EB-DE67870886EB}"/>
                </a:ext>
              </a:extLst>
            </p:cNvPr>
            <p:cNvSpPr txBox="1"/>
            <p:nvPr/>
          </p:nvSpPr>
          <p:spPr>
            <a:xfrm>
              <a:off x="2189825" y="2795295"/>
              <a:ext cx="1239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Working temperature </a:t>
              </a:r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-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10°C -120°C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5C2B88D-FF20-A7E8-615F-D836ADE0AD06}"/>
                </a:ext>
              </a:extLst>
            </p:cNvPr>
            <p:cNvGrpSpPr/>
            <p:nvPr/>
          </p:nvGrpSpPr>
          <p:grpSpPr>
            <a:xfrm>
              <a:off x="1946580" y="2862898"/>
              <a:ext cx="234127" cy="234127"/>
              <a:chOff x="2020460" y="2862898"/>
              <a:chExt cx="234127" cy="234127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1B26E84-0A5D-730E-6218-BFB8A454E339}"/>
                  </a:ext>
                </a:extLst>
              </p:cNvPr>
              <p:cNvSpPr/>
              <p:nvPr/>
            </p:nvSpPr>
            <p:spPr>
              <a:xfrm>
                <a:off x="2020460" y="2862898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7E93A02E-4A2F-5CCC-1135-216DFC7DB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45397" y="2887835"/>
                <a:ext cx="184253" cy="184253"/>
              </a:xfrm>
              <a:prstGeom prst="rect">
                <a:avLst/>
              </a:prstGeom>
            </p:spPr>
          </p:pic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BF7A9C6-C911-A62B-DA9F-DE68CD6E1BD5}"/>
              </a:ext>
            </a:extLst>
          </p:cNvPr>
          <p:cNvGrpSpPr/>
          <p:nvPr/>
        </p:nvGrpSpPr>
        <p:grpSpPr>
          <a:xfrm>
            <a:off x="1699202" y="5733946"/>
            <a:ext cx="1376077" cy="234127"/>
            <a:chOff x="1946580" y="3182996"/>
            <a:chExt cx="1376077" cy="23412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F2F2321-2F16-2CCE-EFE7-9EFEC5137159}"/>
                </a:ext>
              </a:extLst>
            </p:cNvPr>
            <p:cNvSpPr txBox="1"/>
            <p:nvPr/>
          </p:nvSpPr>
          <p:spPr>
            <a:xfrm>
              <a:off x="2189825" y="3184643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Thread 1/2"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13DAEED-BFB4-4BEB-81D4-C6034A102E2C}"/>
                </a:ext>
              </a:extLst>
            </p:cNvPr>
            <p:cNvSpPr/>
            <p:nvPr/>
          </p:nvSpPr>
          <p:spPr>
            <a:xfrm>
              <a:off x="1946580" y="318299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40" name="Graphic 39" descr="Gears outline">
              <a:extLst>
                <a:ext uri="{FF2B5EF4-FFF2-40B4-BE49-F238E27FC236}">
                  <a16:creationId xmlns:a16="http://schemas.microsoft.com/office/drawing/2014/main" id="{0A5C5C25-A25F-A491-30E3-812B8CC3C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71517" y="3207933"/>
              <a:ext cx="184253" cy="184253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BECFADA-564B-9223-6661-54F4CD61C241}"/>
              </a:ext>
            </a:extLst>
          </p:cNvPr>
          <p:cNvGrpSpPr/>
          <p:nvPr/>
        </p:nvGrpSpPr>
        <p:grpSpPr>
          <a:xfrm>
            <a:off x="1632146" y="6374392"/>
            <a:ext cx="1426338" cy="234127"/>
            <a:chOff x="1896319" y="3793990"/>
            <a:chExt cx="1426338" cy="23412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2CC3C9B-D23B-29F3-2743-DCB403997FE0}"/>
                </a:ext>
              </a:extLst>
            </p:cNvPr>
            <p:cNvSpPr txBox="1"/>
            <p:nvPr/>
          </p:nvSpPr>
          <p:spPr>
            <a:xfrm>
              <a:off x="2189825" y="3795637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Kvs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- 2,0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DC665D0-869C-47CF-C7A2-DD4B0CC75769}"/>
                </a:ext>
              </a:extLst>
            </p:cNvPr>
            <p:cNvGrpSpPr/>
            <p:nvPr/>
          </p:nvGrpSpPr>
          <p:grpSpPr>
            <a:xfrm>
              <a:off x="1896319" y="3793990"/>
              <a:ext cx="341421" cy="234127"/>
              <a:chOff x="1896319" y="3793990"/>
              <a:chExt cx="341421" cy="234127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F23B5FE-AF91-50C9-10AA-013015FB9FBE}"/>
                  </a:ext>
                </a:extLst>
              </p:cNvPr>
              <p:cNvSpPr/>
              <p:nvPr/>
            </p:nvSpPr>
            <p:spPr>
              <a:xfrm>
                <a:off x="1949966" y="3793990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7BB03C1-3204-57E7-16D2-981866740F3A}"/>
                  </a:ext>
                </a:extLst>
              </p:cNvPr>
              <p:cNvSpPr txBox="1"/>
              <p:nvPr/>
            </p:nvSpPr>
            <p:spPr>
              <a:xfrm>
                <a:off x="1896319" y="3803331"/>
                <a:ext cx="34142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noProof="0" dirty="0" err="1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Kvs</a:t>
                </a:r>
                <a:endParaRPr lang="en-US" sz="7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1795D3D-0469-488D-86C7-0F0EB931CEA9}"/>
              </a:ext>
            </a:extLst>
          </p:cNvPr>
          <p:cNvGrpSpPr/>
          <p:nvPr/>
        </p:nvGrpSpPr>
        <p:grpSpPr>
          <a:xfrm>
            <a:off x="1699202" y="6054169"/>
            <a:ext cx="1643739" cy="234127"/>
            <a:chOff x="1946580" y="3466517"/>
            <a:chExt cx="1643739" cy="23412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EBF0CD6-9E97-BACD-CAB2-E50E68B94089}"/>
                </a:ext>
              </a:extLst>
            </p:cNvPr>
            <p:cNvSpPr txBox="1"/>
            <p:nvPr/>
          </p:nvSpPr>
          <p:spPr>
            <a:xfrm>
              <a:off x="2189824" y="3468164"/>
              <a:ext cx="14004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Pressure class - PN10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B3D9FE8-A555-55B4-65F7-2CAD7F10BA43}"/>
                </a:ext>
              </a:extLst>
            </p:cNvPr>
            <p:cNvGrpSpPr/>
            <p:nvPr/>
          </p:nvGrpSpPr>
          <p:grpSpPr>
            <a:xfrm>
              <a:off x="1946580" y="3466517"/>
              <a:ext cx="234127" cy="234127"/>
              <a:chOff x="1946580" y="3473892"/>
              <a:chExt cx="234127" cy="234127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3916181-67E8-0DB4-CF6C-2564A6D289E3}"/>
                  </a:ext>
                </a:extLst>
              </p:cNvPr>
              <p:cNvSpPr/>
              <p:nvPr/>
            </p:nvSpPr>
            <p:spPr>
              <a:xfrm>
                <a:off x="1946580" y="3473892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51" name="Circle: Hollow 50">
                <a:extLst>
                  <a:ext uri="{FF2B5EF4-FFF2-40B4-BE49-F238E27FC236}">
                    <a16:creationId xmlns:a16="http://schemas.microsoft.com/office/drawing/2014/main" id="{DBF69FF6-63C7-27EA-CF2D-E8BD0644802F}"/>
                  </a:ext>
                </a:extLst>
              </p:cNvPr>
              <p:cNvSpPr/>
              <p:nvPr/>
            </p:nvSpPr>
            <p:spPr>
              <a:xfrm>
                <a:off x="2002582" y="3529894"/>
                <a:ext cx="122123" cy="122123"/>
              </a:xfrm>
              <a:prstGeom prst="donu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solidFill>
                    <a:schemeClr val="tx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0D3CBA1-E7C8-C756-D92F-80C1C800BB2C}"/>
              </a:ext>
            </a:extLst>
          </p:cNvPr>
          <p:cNvGrpSpPr/>
          <p:nvPr/>
        </p:nvGrpSpPr>
        <p:grpSpPr>
          <a:xfrm>
            <a:off x="4861240" y="5294398"/>
            <a:ext cx="1482421" cy="338554"/>
            <a:chOff x="1946580" y="2795295"/>
            <a:chExt cx="1482421" cy="33855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298F77B-6586-6E15-6797-6632345DDED7}"/>
                </a:ext>
              </a:extLst>
            </p:cNvPr>
            <p:cNvSpPr txBox="1"/>
            <p:nvPr/>
          </p:nvSpPr>
          <p:spPr>
            <a:xfrm>
              <a:off x="2189825" y="2795295"/>
              <a:ext cx="1239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Working temperature </a:t>
              </a:r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-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10°C -120°C</a:t>
              </a: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6F6C478-CE27-9BC4-15BE-3F5976460B20}"/>
                </a:ext>
              </a:extLst>
            </p:cNvPr>
            <p:cNvGrpSpPr/>
            <p:nvPr/>
          </p:nvGrpSpPr>
          <p:grpSpPr>
            <a:xfrm>
              <a:off x="1946580" y="2862898"/>
              <a:ext cx="234127" cy="234127"/>
              <a:chOff x="2020460" y="2862898"/>
              <a:chExt cx="234127" cy="234127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4D48856D-29F3-7830-AA29-B629FF8F65E1}"/>
                  </a:ext>
                </a:extLst>
              </p:cNvPr>
              <p:cNvSpPr/>
              <p:nvPr/>
            </p:nvSpPr>
            <p:spPr>
              <a:xfrm>
                <a:off x="2020460" y="2862898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6CA01399-E7F3-6BFC-6A30-F62EE81F09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45397" y="2887835"/>
                <a:ext cx="184253" cy="184253"/>
              </a:xfrm>
              <a:prstGeom prst="rect">
                <a:avLst/>
              </a:prstGeom>
            </p:spPr>
          </p:pic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35C7A28-8EE1-201D-2307-623B72ECC864}"/>
              </a:ext>
            </a:extLst>
          </p:cNvPr>
          <p:cNvGrpSpPr/>
          <p:nvPr/>
        </p:nvGrpSpPr>
        <p:grpSpPr>
          <a:xfrm>
            <a:off x="4861240" y="5698698"/>
            <a:ext cx="1376077" cy="234127"/>
            <a:chOff x="1946580" y="3182996"/>
            <a:chExt cx="1376077" cy="23412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4094449-EEDF-6147-71B3-969F6257AC9A}"/>
                </a:ext>
              </a:extLst>
            </p:cNvPr>
            <p:cNvSpPr txBox="1"/>
            <p:nvPr/>
          </p:nvSpPr>
          <p:spPr>
            <a:xfrm>
              <a:off x="2189825" y="3184643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Thread 1/2"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3D57D1D-AF90-7564-6FF7-C5B8B3584D11}"/>
                </a:ext>
              </a:extLst>
            </p:cNvPr>
            <p:cNvSpPr/>
            <p:nvPr/>
          </p:nvSpPr>
          <p:spPr>
            <a:xfrm>
              <a:off x="1946580" y="318299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65" name="Graphic 64" descr="Gears outline">
              <a:extLst>
                <a:ext uri="{FF2B5EF4-FFF2-40B4-BE49-F238E27FC236}">
                  <a16:creationId xmlns:a16="http://schemas.microsoft.com/office/drawing/2014/main" id="{27F960F0-A7F0-1754-270D-5ACA3E038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71517" y="3207933"/>
              <a:ext cx="184253" cy="184253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7A35A67-4BC9-8218-B11C-7124164A44B7}"/>
              </a:ext>
            </a:extLst>
          </p:cNvPr>
          <p:cNvGrpSpPr/>
          <p:nvPr/>
        </p:nvGrpSpPr>
        <p:grpSpPr>
          <a:xfrm>
            <a:off x="4810979" y="6298444"/>
            <a:ext cx="1426338" cy="234127"/>
            <a:chOff x="1896319" y="3793990"/>
            <a:chExt cx="1426338" cy="23412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D8E4925-6FBA-9378-9415-5C6B610D8BDA}"/>
                </a:ext>
              </a:extLst>
            </p:cNvPr>
            <p:cNvSpPr txBox="1"/>
            <p:nvPr/>
          </p:nvSpPr>
          <p:spPr>
            <a:xfrm>
              <a:off x="2189825" y="3795637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Kvs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– </a:t>
              </a:r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2,0</a:t>
              </a:r>
              <a:endPara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227E4FE-79DB-CEF8-7BDF-DBC13F374729}"/>
                </a:ext>
              </a:extLst>
            </p:cNvPr>
            <p:cNvGrpSpPr/>
            <p:nvPr/>
          </p:nvGrpSpPr>
          <p:grpSpPr>
            <a:xfrm>
              <a:off x="1896319" y="3793990"/>
              <a:ext cx="341421" cy="234127"/>
              <a:chOff x="1896319" y="3793990"/>
              <a:chExt cx="341421" cy="234127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E9A655D8-F5CF-606D-E4CC-995394664A85}"/>
                  </a:ext>
                </a:extLst>
              </p:cNvPr>
              <p:cNvSpPr/>
              <p:nvPr/>
            </p:nvSpPr>
            <p:spPr>
              <a:xfrm>
                <a:off x="1949966" y="3793990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6240BF2-195C-C457-11F3-BC66BFD06E8F}"/>
                  </a:ext>
                </a:extLst>
              </p:cNvPr>
              <p:cNvSpPr txBox="1"/>
              <p:nvPr/>
            </p:nvSpPr>
            <p:spPr>
              <a:xfrm>
                <a:off x="1896319" y="3803331"/>
                <a:ext cx="34142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noProof="0" dirty="0" err="1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Kvs</a:t>
                </a:r>
                <a:endParaRPr lang="en-US" sz="7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9D31801-37C8-21D8-AD06-B249410280D5}"/>
              </a:ext>
            </a:extLst>
          </p:cNvPr>
          <p:cNvGrpSpPr/>
          <p:nvPr/>
        </p:nvGrpSpPr>
        <p:grpSpPr>
          <a:xfrm>
            <a:off x="4861240" y="5998571"/>
            <a:ext cx="1643739" cy="234127"/>
            <a:chOff x="1946580" y="3466517"/>
            <a:chExt cx="1643739" cy="23412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9906E98-1DA6-5695-A63A-967146D709D0}"/>
                </a:ext>
              </a:extLst>
            </p:cNvPr>
            <p:cNvSpPr txBox="1"/>
            <p:nvPr/>
          </p:nvSpPr>
          <p:spPr>
            <a:xfrm>
              <a:off x="2189824" y="3468164"/>
              <a:ext cx="14004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Pressure class - PN10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2019570A-77BC-6FA9-327A-5F87EAAB222E}"/>
                </a:ext>
              </a:extLst>
            </p:cNvPr>
            <p:cNvGrpSpPr/>
            <p:nvPr/>
          </p:nvGrpSpPr>
          <p:grpSpPr>
            <a:xfrm>
              <a:off x="1946580" y="3466517"/>
              <a:ext cx="234127" cy="234127"/>
              <a:chOff x="1946580" y="3473892"/>
              <a:chExt cx="234127" cy="234127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8363230A-441D-AEDB-ECB3-92FD60156296}"/>
                  </a:ext>
                </a:extLst>
              </p:cNvPr>
              <p:cNvSpPr/>
              <p:nvPr/>
            </p:nvSpPr>
            <p:spPr>
              <a:xfrm>
                <a:off x="1946580" y="3473892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75" name="Circle: Hollow 74">
                <a:extLst>
                  <a:ext uri="{FF2B5EF4-FFF2-40B4-BE49-F238E27FC236}">
                    <a16:creationId xmlns:a16="http://schemas.microsoft.com/office/drawing/2014/main" id="{C3D1F2A3-0B09-BD6C-4FF7-1443ACC253BA}"/>
                  </a:ext>
                </a:extLst>
              </p:cNvPr>
              <p:cNvSpPr/>
              <p:nvPr/>
            </p:nvSpPr>
            <p:spPr>
              <a:xfrm>
                <a:off x="2002582" y="3529894"/>
                <a:ext cx="122123" cy="122123"/>
              </a:xfrm>
              <a:prstGeom prst="donu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solidFill>
                    <a:schemeClr val="tx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51BE1F37-E041-D63A-D747-197671D75B16}"/>
              </a:ext>
            </a:extLst>
          </p:cNvPr>
          <p:cNvSpPr txBox="1"/>
          <p:nvPr/>
        </p:nvSpPr>
        <p:spPr>
          <a:xfrm>
            <a:off x="190119" y="7331453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</a:t>
            </a:r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</a:t>
            </a:r>
            <a:endParaRPr lang="en-US" sz="14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8B533EB-C6C7-FA53-A4DD-E59DB9478AC6}"/>
              </a:ext>
            </a:extLst>
          </p:cNvPr>
          <p:cNvSpPr txBox="1"/>
          <p:nvPr/>
        </p:nvSpPr>
        <p:spPr>
          <a:xfrm>
            <a:off x="523202" y="7300675"/>
            <a:ext cx="2793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THERMOSTATIC HEAD</a:t>
            </a:r>
          </a:p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A165254-2184-2251-C6A6-1C3660C41556}"/>
              </a:ext>
            </a:extLst>
          </p:cNvPr>
          <p:cNvSpPr txBox="1"/>
          <p:nvPr/>
        </p:nvSpPr>
        <p:spPr>
          <a:xfrm>
            <a:off x="1836039" y="7678350"/>
            <a:ext cx="1336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Temperature range</a:t>
            </a:r>
          </a:p>
          <a:p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6°C - 28°C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4D5DEBB-3A35-1D68-5B00-BF1A59585ED7}"/>
              </a:ext>
            </a:extLst>
          </p:cNvPr>
          <p:cNvSpPr/>
          <p:nvPr/>
        </p:nvSpPr>
        <p:spPr>
          <a:xfrm>
            <a:off x="1630470" y="7731376"/>
            <a:ext cx="234127" cy="234127"/>
          </a:xfrm>
          <a:prstGeom prst="ellipse">
            <a:avLst/>
          </a:prstGeom>
          <a:noFill/>
          <a:ln w="9525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9E6553F8-B3B0-BD03-A624-58EEEEDAE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5407" y="7756313"/>
            <a:ext cx="184253" cy="184253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E19A7015-E42A-631A-B52B-6698328EB6C8}"/>
              </a:ext>
            </a:extLst>
          </p:cNvPr>
          <p:cNvSpPr txBox="1"/>
          <p:nvPr/>
        </p:nvSpPr>
        <p:spPr>
          <a:xfrm>
            <a:off x="1836039" y="8005936"/>
            <a:ext cx="1132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Connection thread M30 x 1.5mm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C9C50F9-99EF-836A-DE62-11FBD5CBE6C9}"/>
              </a:ext>
            </a:extLst>
          </p:cNvPr>
          <p:cNvSpPr/>
          <p:nvPr/>
        </p:nvSpPr>
        <p:spPr>
          <a:xfrm>
            <a:off x="1630470" y="8064271"/>
            <a:ext cx="234127" cy="234127"/>
          </a:xfrm>
          <a:prstGeom prst="ellipse">
            <a:avLst/>
          </a:prstGeom>
          <a:noFill/>
          <a:ln w="9525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93" name="Graphic 92" descr="Gears outline">
            <a:extLst>
              <a:ext uri="{FF2B5EF4-FFF2-40B4-BE49-F238E27FC236}">
                <a16:creationId xmlns:a16="http://schemas.microsoft.com/office/drawing/2014/main" id="{25DA808F-FE8F-AD58-BC84-3CAAC6E4D5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55407" y="8089208"/>
            <a:ext cx="184253" cy="184253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7EBABA15-6480-8F38-98DA-1D9C383083BE}"/>
              </a:ext>
            </a:extLst>
          </p:cNvPr>
          <p:cNvSpPr txBox="1"/>
          <p:nvPr/>
        </p:nvSpPr>
        <p:spPr>
          <a:xfrm>
            <a:off x="1836039" y="8706973"/>
            <a:ext cx="14004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Frost protection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0C90AB3-865C-B733-2833-F6A6F1E70FC6}"/>
              </a:ext>
            </a:extLst>
          </p:cNvPr>
          <p:cNvSpPr txBox="1"/>
          <p:nvPr/>
        </p:nvSpPr>
        <p:spPr>
          <a:xfrm>
            <a:off x="1836039" y="8333255"/>
            <a:ext cx="1400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Max. temperature limiting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2C5C424-845E-7527-942E-2B93012AFC92}"/>
              </a:ext>
            </a:extLst>
          </p:cNvPr>
          <p:cNvGrpSpPr/>
          <p:nvPr/>
        </p:nvGrpSpPr>
        <p:grpSpPr>
          <a:xfrm>
            <a:off x="1541221" y="8979739"/>
            <a:ext cx="1787070" cy="338554"/>
            <a:chOff x="1626717" y="6126649"/>
            <a:chExt cx="1787070" cy="338554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79D5700-52BB-8FBA-E290-2F29E6229B0E}"/>
                </a:ext>
              </a:extLst>
            </p:cNvPr>
            <p:cNvSpPr txBox="1"/>
            <p:nvPr/>
          </p:nvSpPr>
          <p:spPr>
            <a:xfrm>
              <a:off x="1921535" y="6126649"/>
              <a:ext cx="14922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Casing material</a:t>
              </a:r>
            </a:p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ABS</a:t>
              </a: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6CF95E73-7148-D7AF-F034-F6E72E21DF3E}"/>
                </a:ext>
              </a:extLst>
            </p:cNvPr>
            <p:cNvSpPr/>
            <p:nvPr/>
          </p:nvSpPr>
          <p:spPr>
            <a:xfrm>
              <a:off x="1716273" y="6158868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821B29C-5C94-5A71-5B8B-B6E0EF534B53}"/>
                </a:ext>
              </a:extLst>
            </p:cNvPr>
            <p:cNvSpPr txBox="1"/>
            <p:nvPr/>
          </p:nvSpPr>
          <p:spPr>
            <a:xfrm>
              <a:off x="1626717" y="6177202"/>
              <a:ext cx="39643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A75124"/>
                  </a:solidFill>
                  <a:effectLst/>
                  <a:uLnTx/>
                  <a:uFillTx/>
                  <a:latin typeface="Open Sans" panose="00000500000000000000" pitchFamily="50" charset="0"/>
                  <a:ea typeface="+mn-ea"/>
                  <a:cs typeface="Open Sans"/>
                </a:rPr>
                <a:t>ABS</a:t>
              </a:r>
              <a:endParaRPr lang="en-US" sz="600" noProof="0" dirty="0">
                <a:solidFill>
                  <a:srgbClr val="A75124"/>
                </a:solidFill>
                <a:latin typeface="Open Sans" panose="00000500000000000000" pitchFamily="50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00CA0FB-A1EB-0D1E-EAC9-458075DCA166}"/>
              </a:ext>
            </a:extLst>
          </p:cNvPr>
          <p:cNvSpPr txBox="1"/>
          <p:nvPr/>
        </p:nvSpPr>
        <p:spPr>
          <a:xfrm>
            <a:off x="3362185" y="9586220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FREESTANDING CONVECTORS SC | 11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434947D-2FEC-47B4-D5CB-85B91572E972}"/>
              </a:ext>
            </a:extLst>
          </p:cNvPr>
          <p:cNvGrpSpPr/>
          <p:nvPr/>
        </p:nvGrpSpPr>
        <p:grpSpPr>
          <a:xfrm>
            <a:off x="1638242" y="6694615"/>
            <a:ext cx="1781851" cy="338554"/>
            <a:chOff x="1904942" y="5690103"/>
            <a:chExt cx="1781851" cy="33855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0C3D1CC-E371-CF09-E53B-50C40287557D}"/>
                </a:ext>
              </a:extLst>
            </p:cNvPr>
            <p:cNvGrpSpPr/>
            <p:nvPr/>
          </p:nvGrpSpPr>
          <p:grpSpPr>
            <a:xfrm>
              <a:off x="1958589" y="5690103"/>
              <a:ext cx="1728204" cy="338554"/>
              <a:chOff x="1953873" y="2825118"/>
              <a:chExt cx="1728204" cy="33855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7FED0BB-B2E2-EFFC-A785-E049D3F3A527}"/>
                  </a:ext>
                </a:extLst>
              </p:cNvPr>
              <p:cNvSpPr txBox="1"/>
              <p:nvPr/>
            </p:nvSpPr>
            <p:spPr>
              <a:xfrm>
                <a:off x="2189825" y="2825118"/>
                <a:ext cx="14922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Body – nickel-</a:t>
                </a:r>
              </a:p>
              <a:p>
                <a:r>
                  <a:rPr lang="en-US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plated bronze</a:t>
                </a: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DD7DB18D-7B1B-7228-8F7A-E159F79AA55C}"/>
                  </a:ext>
                </a:extLst>
              </p:cNvPr>
              <p:cNvSpPr/>
              <p:nvPr/>
            </p:nvSpPr>
            <p:spPr>
              <a:xfrm>
                <a:off x="1953873" y="2860697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9D57597-7AFF-2E8C-2C34-2F5880576E6A}"/>
                </a:ext>
              </a:extLst>
            </p:cNvPr>
            <p:cNvSpPr txBox="1"/>
            <p:nvPr/>
          </p:nvSpPr>
          <p:spPr>
            <a:xfrm>
              <a:off x="1904942" y="5727329"/>
              <a:ext cx="34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A75124"/>
                  </a:solidFill>
                  <a:effectLst/>
                  <a:uLnTx/>
                  <a:uFillTx/>
                  <a:latin typeface="Open Sans" panose="00000500000000000000" pitchFamily="50" charset="0"/>
                  <a:ea typeface="+mn-ea"/>
                  <a:cs typeface="Open Sans"/>
                </a:rPr>
                <a:t>Ni</a:t>
              </a:r>
              <a:endParaRPr lang="en-US" sz="500" noProof="0" dirty="0">
                <a:solidFill>
                  <a:srgbClr val="A75124"/>
                </a:solidFill>
                <a:latin typeface="Open Sans" panose="00000500000000000000" pitchFamily="50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298A7A2-48B1-84C9-F095-80A591DFE105}"/>
              </a:ext>
            </a:extLst>
          </p:cNvPr>
          <p:cNvGrpSpPr/>
          <p:nvPr/>
        </p:nvGrpSpPr>
        <p:grpSpPr>
          <a:xfrm>
            <a:off x="1630470" y="8377853"/>
            <a:ext cx="234127" cy="234127"/>
            <a:chOff x="1715966" y="5486663"/>
            <a:chExt cx="234127" cy="234127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E5A6BE48-ACED-2422-D1D2-CD28A48852BD}"/>
                </a:ext>
              </a:extLst>
            </p:cNvPr>
            <p:cNvSpPr/>
            <p:nvPr/>
          </p:nvSpPr>
          <p:spPr>
            <a:xfrm>
              <a:off x="1715966" y="5486663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159" name="Graphic 158" descr="Thermometer outline">
              <a:extLst>
                <a:ext uri="{FF2B5EF4-FFF2-40B4-BE49-F238E27FC236}">
                  <a16:creationId xmlns:a16="http://schemas.microsoft.com/office/drawing/2014/main" id="{0476F297-A54A-EB8D-9AEE-D3AB64AEC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38826" y="5509523"/>
              <a:ext cx="188407" cy="18840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C210B13-2BAB-2E09-AFD2-C390FB60766B}"/>
              </a:ext>
            </a:extLst>
          </p:cNvPr>
          <p:cNvGrpSpPr/>
          <p:nvPr/>
        </p:nvGrpSpPr>
        <p:grpSpPr>
          <a:xfrm>
            <a:off x="1630470" y="8705326"/>
            <a:ext cx="234127" cy="234127"/>
            <a:chOff x="1715966" y="5814136"/>
            <a:chExt cx="234127" cy="234127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C076EBE4-955A-91C3-39A7-FD3AA44E8F3E}"/>
                </a:ext>
              </a:extLst>
            </p:cNvPr>
            <p:cNvSpPr/>
            <p:nvPr/>
          </p:nvSpPr>
          <p:spPr>
            <a:xfrm>
              <a:off x="1715966" y="581413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170" name="Graphic 169" descr="Shield Tick outline">
              <a:extLst>
                <a:ext uri="{FF2B5EF4-FFF2-40B4-BE49-F238E27FC236}">
                  <a16:creationId xmlns:a16="http://schemas.microsoft.com/office/drawing/2014/main" id="{DE3F3516-88B9-1E76-0A43-4BE9F92A6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38825" y="5836995"/>
              <a:ext cx="188408" cy="188408"/>
            </a:xfrm>
            <a:prstGeom prst="rect">
              <a:avLst/>
            </a:prstGeom>
          </p:spPr>
        </p:pic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975FC0-E37C-A18A-9802-287269510269}"/>
              </a:ext>
            </a:extLst>
          </p:cNvPr>
          <p:cNvCxnSpPr>
            <a:cxnSpLocks/>
          </p:cNvCxnSpPr>
          <p:nvPr/>
        </p:nvCxnSpPr>
        <p:spPr>
          <a:xfrm flipH="1" flipV="1">
            <a:off x="344472" y="7131826"/>
            <a:ext cx="6145228" cy="85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37D7BEC-6F9E-9923-D8C6-543C90FAE3D3}"/>
              </a:ext>
            </a:extLst>
          </p:cNvPr>
          <p:cNvCxnSpPr>
            <a:cxnSpLocks/>
          </p:cNvCxnSpPr>
          <p:nvPr/>
        </p:nvCxnSpPr>
        <p:spPr>
          <a:xfrm flipH="1">
            <a:off x="3213541" y="4780234"/>
            <a:ext cx="0" cy="4644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48981D5-5FDB-4537-73DD-26010D178148}"/>
              </a:ext>
            </a:extLst>
          </p:cNvPr>
          <p:cNvGrpSpPr/>
          <p:nvPr/>
        </p:nvGrpSpPr>
        <p:grpSpPr>
          <a:xfrm>
            <a:off x="4810979" y="6561843"/>
            <a:ext cx="1781851" cy="338554"/>
            <a:chOff x="1904942" y="5690103"/>
            <a:chExt cx="1781851" cy="338554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243EC565-3F8C-227E-B31F-B9F2B020A5D0}"/>
                </a:ext>
              </a:extLst>
            </p:cNvPr>
            <p:cNvGrpSpPr/>
            <p:nvPr/>
          </p:nvGrpSpPr>
          <p:grpSpPr>
            <a:xfrm>
              <a:off x="1958589" y="5690103"/>
              <a:ext cx="1728204" cy="338554"/>
              <a:chOff x="1953873" y="2825118"/>
              <a:chExt cx="1728204" cy="338554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A9448F2-06FE-B6AE-DDCB-240265D0EC03}"/>
                  </a:ext>
                </a:extLst>
              </p:cNvPr>
              <p:cNvSpPr txBox="1"/>
              <p:nvPr/>
            </p:nvSpPr>
            <p:spPr>
              <a:xfrm>
                <a:off x="2189825" y="2825118"/>
                <a:ext cx="14922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Body – nickel-</a:t>
                </a:r>
              </a:p>
              <a:p>
                <a:r>
                  <a:rPr lang="en-US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plated bronze</a:t>
                </a: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879331D6-BDB9-9301-C15A-ED193FA5EE86}"/>
                  </a:ext>
                </a:extLst>
              </p:cNvPr>
              <p:cNvSpPr/>
              <p:nvPr/>
            </p:nvSpPr>
            <p:spPr>
              <a:xfrm>
                <a:off x="1953873" y="2860697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5B6EE9-226C-4F10-561B-E80924830F06}"/>
                </a:ext>
              </a:extLst>
            </p:cNvPr>
            <p:cNvSpPr txBox="1"/>
            <p:nvPr/>
          </p:nvSpPr>
          <p:spPr>
            <a:xfrm>
              <a:off x="1904942" y="5727329"/>
              <a:ext cx="34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A75124"/>
                  </a:solidFill>
                  <a:effectLst/>
                  <a:uLnTx/>
                  <a:uFillTx/>
                  <a:latin typeface="Open Sans" panose="00000500000000000000" pitchFamily="50" charset="0"/>
                  <a:ea typeface="+mn-ea"/>
                  <a:cs typeface="Open Sans"/>
                </a:rPr>
                <a:t>Ni</a:t>
              </a:r>
              <a:endParaRPr lang="en-US" sz="500" noProof="0" dirty="0">
                <a:solidFill>
                  <a:srgbClr val="A75124"/>
                </a:solidFill>
                <a:latin typeface="Open Sans" panose="00000500000000000000" pitchFamily="50" charset="0"/>
              </a:endParaRPr>
            </a:p>
          </p:txBody>
        </p:sp>
      </p:grpSp>
      <p:graphicFrame>
        <p:nvGraphicFramePr>
          <p:cNvPr id="113" name="Table 112">
            <a:extLst>
              <a:ext uri="{FF2B5EF4-FFF2-40B4-BE49-F238E27FC236}">
                <a16:creationId xmlns:a16="http://schemas.microsoft.com/office/drawing/2014/main" id="{E3E42B07-CF26-D724-6344-C21A55D19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628131"/>
              </p:ext>
            </p:extLst>
          </p:nvPr>
        </p:nvGraphicFramePr>
        <p:xfrm>
          <a:off x="374516" y="542201"/>
          <a:ext cx="6194426" cy="2732940"/>
        </p:xfrm>
        <a:graphic>
          <a:graphicData uri="http://schemas.openxmlformats.org/drawingml/2006/table">
            <a:tbl>
              <a:tblPr/>
              <a:tblGrid>
                <a:gridCol w="514273">
                  <a:extLst>
                    <a:ext uri="{9D8B030D-6E8A-4147-A177-3AD203B41FA5}">
                      <a16:colId xmlns:a16="http://schemas.microsoft.com/office/drawing/2014/main" val="1696777237"/>
                    </a:ext>
                  </a:extLst>
                </a:gridCol>
                <a:gridCol w="838042">
                  <a:extLst>
                    <a:ext uri="{9D8B030D-6E8A-4147-A177-3AD203B41FA5}">
                      <a16:colId xmlns:a16="http://schemas.microsoft.com/office/drawing/2014/main" val="2181634012"/>
                    </a:ext>
                  </a:extLst>
                </a:gridCol>
                <a:gridCol w="788746">
                  <a:extLst>
                    <a:ext uri="{9D8B030D-6E8A-4147-A177-3AD203B41FA5}">
                      <a16:colId xmlns:a16="http://schemas.microsoft.com/office/drawing/2014/main" val="2579615415"/>
                    </a:ext>
                  </a:extLst>
                </a:gridCol>
                <a:gridCol w="4053365">
                  <a:extLst>
                    <a:ext uri="{9D8B030D-6E8A-4147-A177-3AD203B41FA5}">
                      <a16:colId xmlns:a16="http://schemas.microsoft.com/office/drawing/2014/main" val="3467143434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Width,</a:t>
                      </a:r>
                      <a:br>
                        <a:rPr lang="en-US" sz="7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7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Height,</a:t>
                      </a:r>
                      <a:br>
                        <a:rPr lang="en-US" sz="7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7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Max. water</a:t>
                      </a:r>
                      <a:br>
                        <a:rPr lang="en-US" sz="7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7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flow, l/h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Pressure loss calculation formula, Pa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850495"/>
                  </a:ext>
                </a:extLst>
              </a:tr>
              <a:tr h="1980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14,5 (SC)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15,0 (SC-H)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(0,0074 x q² - 0,0501 x q + 0,0796)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5519803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(0,0078 x q² + 1,3090 x q - 20,440)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162801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(0,0111 x q² + 2,2429 x q - 58,220)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934155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(0,0157 x q² + 2,6179 x q - 40,880)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897894"/>
                  </a:ext>
                </a:extLst>
              </a:tr>
              <a:tr h="1980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14,5 (SC)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15,0 (SC-H)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- 0,24) x (0,0022 x q² + 0,3040 x q + 4,120)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413126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(0,0111 x q² + 2,2429 x q - 58,220)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268705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- 0,24) x (0,0084 x q² + 0,5728 x q + 14,976)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989897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(0,0301 x q² + 1,8654 x q + 5,7952)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289708"/>
                  </a:ext>
                </a:extLst>
              </a:tr>
              <a:tr h="1980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14,5 (SC)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15,0 (SC-H)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(0,0078 x q² + 1,3090 x q - 20,440)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540184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(0,0157 x q² + 2,6179 x q - 40,880)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395868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(0,0301 x q² + 1,8654 x q + 5,7952)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2495093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(0,0313 x q² + 5,2215 x q - 78,190)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947069"/>
                  </a:ext>
                </a:extLst>
              </a:tr>
            </a:tbl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:a16="http://schemas.microsoft.com/office/drawing/2014/main" id="{A449358F-1531-4679-83DB-E95B7BE04BA2}"/>
              </a:ext>
            </a:extLst>
          </p:cNvPr>
          <p:cNvSpPr txBox="1"/>
          <p:nvPr/>
        </p:nvSpPr>
        <p:spPr>
          <a:xfrm>
            <a:off x="275615" y="256381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MAXIMUM WATER </a:t>
            </a:r>
            <a:r>
              <a:rPr lang="lt-LT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FLOW AND </a:t>
            </a:r>
            <a:r>
              <a: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PRESSURE LOSS</a:t>
            </a:r>
          </a:p>
        </p:txBody>
      </p:sp>
      <p:pic>
        <p:nvPicPr>
          <p:cNvPr id="192" name="Picture 191">
            <a:extLst>
              <a:ext uri="{FF2B5EF4-FFF2-40B4-BE49-F238E27FC236}">
                <a16:creationId xmlns:a16="http://schemas.microsoft.com/office/drawing/2014/main" id="{403D7C93-0175-6228-B052-51C0BEEB7C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0" y="5357610"/>
            <a:ext cx="1368000" cy="87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3FBEB2-F682-A9CA-C54F-34D6DF3CDC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583" y="5434575"/>
            <a:ext cx="1327298" cy="981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0D0F66-20AB-BE73-51B4-587E153D20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3" b="8708"/>
          <a:stretch>
            <a:fillRect/>
          </a:stretch>
        </p:blipFill>
        <p:spPr>
          <a:xfrm>
            <a:off x="315744" y="7859056"/>
            <a:ext cx="1118235" cy="746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5494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57338-8A64-229B-5B97-2923C2CB3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F3F5B7C0-5642-62C1-E7FB-2A9B1715C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338"/>
          <a:stretch>
            <a:fillRect/>
          </a:stretch>
        </p:blipFill>
        <p:spPr>
          <a:xfrm>
            <a:off x="561390" y="0"/>
            <a:ext cx="6308186" cy="49372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4784CA-D80D-3F6D-80D1-0411CA114E58}"/>
              </a:ext>
            </a:extLst>
          </p:cNvPr>
          <p:cNvSpPr/>
          <p:nvPr/>
        </p:nvSpPr>
        <p:spPr>
          <a:xfrm>
            <a:off x="180368" y="601"/>
            <a:ext cx="5275263" cy="4953000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4F4393-486F-5F2B-0B7D-3D1ECECD6366}"/>
              </a:ext>
            </a:extLst>
          </p:cNvPr>
          <p:cNvSpPr txBox="1"/>
          <p:nvPr/>
        </p:nvSpPr>
        <p:spPr>
          <a:xfrm>
            <a:off x="271095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12 | FREESTANDING CONVECTORS SC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84D3D-19D9-6820-9398-179B31DB6A35}"/>
              </a:ext>
            </a:extLst>
          </p:cNvPr>
          <p:cNvSpPr txBox="1"/>
          <p:nvPr/>
        </p:nvSpPr>
        <p:spPr>
          <a:xfrm>
            <a:off x="239391" y="344488"/>
            <a:ext cx="36610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REAL PROJECTS</a:t>
            </a:r>
            <a:endParaRPr lang="en-US" sz="27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858210-CC80-9C57-912F-BDF73AF7ED18}"/>
              </a:ext>
            </a:extLst>
          </p:cNvPr>
          <p:cNvSpPr txBox="1"/>
          <p:nvPr/>
        </p:nvSpPr>
        <p:spPr>
          <a:xfrm>
            <a:off x="247011" y="1089456"/>
            <a:ext cx="33394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KONVEKA</a:t>
            </a:r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convectors are chosen in prestigious buildings worldwide, where comfort, reliability and architectural aesthetics matter most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B6450A-1E68-E842-EF8D-27228AC9C852}"/>
              </a:ext>
            </a:extLst>
          </p:cNvPr>
          <p:cNvCxnSpPr>
            <a:cxnSpLocks/>
          </p:cNvCxnSpPr>
          <p:nvPr/>
        </p:nvCxnSpPr>
        <p:spPr>
          <a:xfrm flipH="1">
            <a:off x="344488" y="970888"/>
            <a:ext cx="369240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C916F83-4E57-0481-14DD-3AC618DEED75}"/>
              </a:ext>
            </a:extLst>
          </p:cNvPr>
          <p:cNvSpPr txBox="1"/>
          <p:nvPr/>
        </p:nvSpPr>
        <p:spPr>
          <a:xfrm>
            <a:off x="254683" y="2769047"/>
            <a:ext cx="21225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VILNIUS, LITHUANIA</a:t>
            </a:r>
          </a:p>
          <a:p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ADMINISTRATIVE BUILDING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62D9CD-6892-EAB7-653C-507F3F88980E}"/>
              </a:ext>
            </a:extLst>
          </p:cNvPr>
          <p:cNvCxnSpPr>
            <a:cxnSpLocks/>
          </p:cNvCxnSpPr>
          <p:nvPr/>
        </p:nvCxnSpPr>
        <p:spPr>
          <a:xfrm flipH="1">
            <a:off x="324168" y="4953601"/>
            <a:ext cx="6236970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A75124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C5FD79-FECA-A626-4FB5-FE8CC970D4D1}"/>
              </a:ext>
            </a:extLst>
          </p:cNvPr>
          <p:cNvCxnSpPr>
            <a:cxnSpLocks/>
          </p:cNvCxnSpPr>
          <p:nvPr/>
        </p:nvCxnSpPr>
        <p:spPr>
          <a:xfrm flipH="1">
            <a:off x="352074" y="2700203"/>
            <a:ext cx="3088941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A75124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AE2C2DB-21CB-2535-FE7E-CF91B92C2A32}"/>
              </a:ext>
            </a:extLst>
          </p:cNvPr>
          <p:cNvGrpSpPr/>
          <p:nvPr/>
        </p:nvGrpSpPr>
        <p:grpSpPr>
          <a:xfrm>
            <a:off x="284058" y="3270896"/>
            <a:ext cx="2613449" cy="436580"/>
            <a:chOff x="355178" y="2932439"/>
            <a:chExt cx="2613449" cy="43658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0D5AE3-D89E-9F1B-B2C0-C0D9D6754107}"/>
                </a:ext>
              </a:extLst>
            </p:cNvPr>
            <p:cNvSpPr txBox="1"/>
            <p:nvPr/>
          </p:nvSpPr>
          <p:spPr>
            <a:xfrm>
              <a:off x="846054" y="2950674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Application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Offices</a:t>
              </a:r>
            </a:p>
          </p:txBody>
        </p:sp>
        <p:pic>
          <p:nvPicPr>
            <p:cNvPr id="23" name="Graphic 22" descr="Building outline">
              <a:extLst>
                <a:ext uri="{FF2B5EF4-FFF2-40B4-BE49-F238E27FC236}">
                  <a16:creationId xmlns:a16="http://schemas.microsoft.com/office/drawing/2014/main" id="{8E73ADA8-5F0F-1C99-6DDF-7C1FD54EC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AB34EF3-A936-1481-1A85-2DD932869620}"/>
              </a:ext>
            </a:extLst>
          </p:cNvPr>
          <p:cNvGrpSpPr/>
          <p:nvPr/>
        </p:nvGrpSpPr>
        <p:grpSpPr>
          <a:xfrm>
            <a:off x="333975" y="3755883"/>
            <a:ext cx="2563532" cy="400110"/>
            <a:chOff x="405095" y="3341474"/>
            <a:chExt cx="2563532" cy="40011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4653EB-5CA3-D5DC-EA1A-10AE1B2F46A5}"/>
                </a:ext>
              </a:extLst>
            </p:cNvPr>
            <p:cNvSpPr txBox="1"/>
            <p:nvPr/>
          </p:nvSpPr>
          <p:spPr>
            <a:xfrm>
              <a:off x="846054" y="3341474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Product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</a:p>
          </p:txBody>
        </p:sp>
        <p:pic>
          <p:nvPicPr>
            <p:cNvPr id="24" name="Graphic 23" descr="Cube outline">
              <a:extLst>
                <a:ext uri="{FF2B5EF4-FFF2-40B4-BE49-F238E27FC236}">
                  <a16:creationId xmlns:a16="http://schemas.microsoft.com/office/drawing/2014/main" id="{E8402BC0-7985-DF4C-274B-BA4D75AE8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203C940-DF33-7B2E-DBCD-5E52B065C333}"/>
              </a:ext>
            </a:extLst>
          </p:cNvPr>
          <p:cNvGrpSpPr/>
          <p:nvPr/>
        </p:nvGrpSpPr>
        <p:grpSpPr>
          <a:xfrm>
            <a:off x="381104" y="4204400"/>
            <a:ext cx="2516403" cy="400110"/>
            <a:chOff x="452224" y="3726502"/>
            <a:chExt cx="2516403" cy="40011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4487B4B-E062-CE58-52BB-8B4F47D857B3}"/>
                </a:ext>
              </a:extLst>
            </p:cNvPr>
            <p:cNvSpPr txBox="1"/>
            <p:nvPr/>
          </p:nvSpPr>
          <p:spPr>
            <a:xfrm>
              <a:off x="846054" y="3726502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 err="1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Colour</a:t>
              </a:r>
              <a:endParaRPr lang="en-US" sz="1000" b="1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RAL 8025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F9274BC-58CA-45E5-CDB2-E717C908EEAE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C3CFE35-B5E9-A337-26C8-EA89464D84F2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FF4A6AD0-217D-0117-67DE-BB39F9E192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8D4F4C7-DC54-5D63-BA07-43BEBDB4F0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E1B633A-3775-6C94-D324-6EF89834C9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053A8CB-C889-3646-AC65-37601D0828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304FEDD-0EAF-1F99-3DD1-75E4D8F399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3123831-6539-9B8E-31A8-EC111526BE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F36B44BA-B4F8-2852-FB0A-E9B15BCC4D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22AF8E-C788-D9C8-0324-8D3D9E8C83D8}"/>
              </a:ext>
            </a:extLst>
          </p:cNvPr>
          <p:cNvSpPr txBox="1"/>
          <p:nvPr/>
        </p:nvSpPr>
        <p:spPr>
          <a:xfrm>
            <a:off x="266940" y="7030176"/>
            <a:ext cx="21225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BUSINESS CENTRE</a:t>
            </a:r>
          </a:p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RIGA, LATVIA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265D076-26E3-87D4-69E1-2E4E345C02E3}"/>
              </a:ext>
            </a:extLst>
          </p:cNvPr>
          <p:cNvGrpSpPr/>
          <p:nvPr/>
        </p:nvGrpSpPr>
        <p:grpSpPr>
          <a:xfrm>
            <a:off x="266940" y="7625858"/>
            <a:ext cx="1931353" cy="436580"/>
            <a:chOff x="355178" y="2932439"/>
            <a:chExt cx="1931353" cy="43658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BACA042-4D20-128F-C9F4-C6101DDD893D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Application</a:t>
              </a:r>
            </a:p>
            <a:p>
              <a:r>
                <a:rPr lang="lt-LT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Business centre</a:t>
              </a:r>
              <a:endParaRPr lang="en-US" sz="100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45" name="Graphic 44" descr="Building outline">
              <a:extLst>
                <a:ext uri="{FF2B5EF4-FFF2-40B4-BE49-F238E27FC236}">
                  <a16:creationId xmlns:a16="http://schemas.microsoft.com/office/drawing/2014/main" id="{2ADF98AF-502F-1877-6CA2-8C5FACF17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8FD562B-BCB8-6BD8-4F84-8E72F539978C}"/>
              </a:ext>
            </a:extLst>
          </p:cNvPr>
          <p:cNvGrpSpPr/>
          <p:nvPr/>
        </p:nvGrpSpPr>
        <p:grpSpPr>
          <a:xfrm>
            <a:off x="316857" y="8057505"/>
            <a:ext cx="1978480" cy="400110"/>
            <a:chOff x="405095" y="3341474"/>
            <a:chExt cx="1978480" cy="4001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DD0855A-3E6F-A865-704C-813D5250DBC2}"/>
                </a:ext>
              </a:extLst>
            </p:cNvPr>
            <p:cNvSpPr txBox="1"/>
            <p:nvPr/>
          </p:nvSpPr>
          <p:spPr>
            <a:xfrm>
              <a:off x="846054" y="3341474"/>
              <a:ext cx="15375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Product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</a:p>
          </p:txBody>
        </p:sp>
        <p:pic>
          <p:nvPicPr>
            <p:cNvPr id="48" name="Graphic 47" descr="Cube outline">
              <a:extLst>
                <a:ext uri="{FF2B5EF4-FFF2-40B4-BE49-F238E27FC236}">
                  <a16:creationId xmlns:a16="http://schemas.microsoft.com/office/drawing/2014/main" id="{5D440B67-85EB-A7B6-CE48-669153C3D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EFE8EE6-AF1B-5773-A529-2EBDED3C9604}"/>
              </a:ext>
            </a:extLst>
          </p:cNvPr>
          <p:cNvGrpSpPr/>
          <p:nvPr/>
        </p:nvGrpSpPr>
        <p:grpSpPr>
          <a:xfrm>
            <a:off x="363986" y="8417122"/>
            <a:ext cx="1834307" cy="400110"/>
            <a:chOff x="452224" y="3690942"/>
            <a:chExt cx="1834307" cy="40011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F8443A5-C512-39BA-D697-7118A8C27887}"/>
                </a:ext>
              </a:extLst>
            </p:cNvPr>
            <p:cNvSpPr txBox="1"/>
            <p:nvPr/>
          </p:nvSpPr>
          <p:spPr>
            <a:xfrm>
              <a:off x="846055" y="3690942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Grilles</a:t>
              </a:r>
            </a:p>
            <a:p>
              <a:r>
                <a:rPr lang="lt-LT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Painted metal</a:t>
              </a:r>
              <a:endParaRPr lang="en-US" sz="100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E95E8A-1281-A3C9-FB20-9475596CA221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2AE7E6C-BB94-624E-511A-65E6F8189253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165762DC-61CD-18F7-50B0-C54EB0F24D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F939ECE0-3F16-7DFD-4DE2-73866BCABC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D4419FF6-E285-2604-5182-912647CBA6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F5AC2D03-5F42-B1EE-2CE3-F6CD889CC2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D1B710BE-7F92-41BE-6672-07D678F4BA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A448880E-5475-E409-FAC2-8BF976C31E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3883DFFB-85E8-B4DC-B3B3-EC831AF6C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DA0BB2E-B999-B11B-23E9-B86CDF1240EA}"/>
              </a:ext>
            </a:extLst>
          </p:cNvPr>
          <p:cNvSpPr txBox="1"/>
          <p:nvPr/>
        </p:nvSpPr>
        <p:spPr>
          <a:xfrm>
            <a:off x="4475249" y="7025395"/>
            <a:ext cx="2122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SHOPPING CENTRE </a:t>
            </a:r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„MEGA“</a:t>
            </a:r>
          </a:p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KAUNAS, LITHUANIA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07DA3F-ED32-B061-770B-EABD8EAC1DC8}"/>
              </a:ext>
            </a:extLst>
          </p:cNvPr>
          <p:cNvGrpSpPr/>
          <p:nvPr/>
        </p:nvGrpSpPr>
        <p:grpSpPr>
          <a:xfrm>
            <a:off x="2327123" y="7625858"/>
            <a:ext cx="1931353" cy="436580"/>
            <a:chOff x="355178" y="2932439"/>
            <a:chExt cx="1931353" cy="43658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2681697-69F0-2946-6635-221A1198334E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Application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Hotel</a:t>
              </a:r>
            </a:p>
          </p:txBody>
        </p:sp>
        <p:pic>
          <p:nvPicPr>
            <p:cNvPr id="62" name="Graphic 61" descr="Building outline">
              <a:extLst>
                <a:ext uri="{FF2B5EF4-FFF2-40B4-BE49-F238E27FC236}">
                  <a16:creationId xmlns:a16="http://schemas.microsoft.com/office/drawing/2014/main" id="{DFA46AC3-91AF-DA37-6F43-B4BC337C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ACFB3EF-3405-E126-F7C3-F8B2F2948E8C}"/>
              </a:ext>
            </a:extLst>
          </p:cNvPr>
          <p:cNvGrpSpPr/>
          <p:nvPr/>
        </p:nvGrpSpPr>
        <p:grpSpPr>
          <a:xfrm>
            <a:off x="2377040" y="8057505"/>
            <a:ext cx="1881436" cy="400110"/>
            <a:chOff x="405095" y="3341474"/>
            <a:chExt cx="1881436" cy="40011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C0A3DA8-BF3C-4FFE-5F2A-C5CAE3DE4276}"/>
                </a:ext>
              </a:extLst>
            </p:cNvPr>
            <p:cNvSpPr txBox="1"/>
            <p:nvPr/>
          </p:nvSpPr>
          <p:spPr>
            <a:xfrm>
              <a:off x="846055" y="33414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Product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</a:p>
          </p:txBody>
        </p:sp>
        <p:pic>
          <p:nvPicPr>
            <p:cNvPr id="65" name="Graphic 64" descr="Cube outline">
              <a:extLst>
                <a:ext uri="{FF2B5EF4-FFF2-40B4-BE49-F238E27FC236}">
                  <a16:creationId xmlns:a16="http://schemas.microsoft.com/office/drawing/2014/main" id="{C2F20D49-9FB9-8154-31E5-D729AF0A2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3CA7C6F-5E66-298B-1D52-DC4D00A132A6}"/>
              </a:ext>
            </a:extLst>
          </p:cNvPr>
          <p:cNvGrpSpPr/>
          <p:nvPr/>
        </p:nvGrpSpPr>
        <p:grpSpPr>
          <a:xfrm>
            <a:off x="2424169" y="8427282"/>
            <a:ext cx="1954643" cy="400110"/>
            <a:chOff x="452224" y="3701102"/>
            <a:chExt cx="1954643" cy="40011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9F77AA3-1EC5-C01A-F4FC-DCEEE156A5C7}"/>
                </a:ext>
              </a:extLst>
            </p:cNvPr>
            <p:cNvSpPr txBox="1"/>
            <p:nvPr/>
          </p:nvSpPr>
          <p:spPr>
            <a:xfrm>
              <a:off x="846055" y="3701102"/>
              <a:ext cx="15608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Grilles</a:t>
              </a:r>
            </a:p>
            <a:p>
              <a:r>
                <a:rPr lang="lt-LT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Painted metal</a:t>
              </a:r>
              <a:endParaRPr lang="en-US" sz="100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E21A068-1BE1-44B2-60A9-6167DD4B521A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04653C2B-D586-7A75-234E-77031A81D4AE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24599969-1BD1-3D87-678F-4B897EBB82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C60C59EC-82FA-53D5-9B74-CB8DE5BFC1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2E12029D-7A91-6575-19B5-14A4C35685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616FB8A3-E18A-2B78-1C7D-2F80A1BC7F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06993DA4-4E79-25F4-9EB3-29AD44BFDE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41E42EB1-3341-DF21-EF95-F7EFE6901C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14DD5343-21CE-7C51-4E27-FF1030D5EE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F539191-171C-DE67-462C-FC0E557FBFEE}"/>
              </a:ext>
            </a:extLst>
          </p:cNvPr>
          <p:cNvSpPr txBox="1"/>
          <p:nvPr/>
        </p:nvSpPr>
        <p:spPr>
          <a:xfrm>
            <a:off x="2424169" y="7015897"/>
            <a:ext cx="22146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HOTEL "BRITAN</a:t>
            </a:r>
            <a:r>
              <a:rPr lang="lt-LT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</a:t>
            </a:r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IA"</a:t>
            </a:r>
          </a:p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TRONDHEIM, NORWAY   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E8D1CAB-C8CF-B323-0CE1-A7174EF95388}"/>
              </a:ext>
            </a:extLst>
          </p:cNvPr>
          <p:cNvGrpSpPr/>
          <p:nvPr/>
        </p:nvGrpSpPr>
        <p:grpSpPr>
          <a:xfrm>
            <a:off x="4410597" y="7625858"/>
            <a:ext cx="1931353" cy="572233"/>
            <a:chOff x="355178" y="2932439"/>
            <a:chExt cx="1931353" cy="57223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5AD461D-7860-1748-1E2B-DC3932E6E563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Application</a:t>
              </a:r>
            </a:p>
            <a:p>
              <a:r>
                <a:rPr lang="lt-LT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Shopping centre</a:t>
              </a:r>
            </a:p>
            <a:p>
              <a:endParaRPr lang="en-US" sz="100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79" name="Graphic 78" descr="Building outline">
              <a:extLst>
                <a:ext uri="{FF2B5EF4-FFF2-40B4-BE49-F238E27FC236}">
                  <a16:creationId xmlns:a16="http://schemas.microsoft.com/office/drawing/2014/main" id="{EFDD4E9E-921F-5CFA-5427-93388F917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EBCC667-677F-4C3E-0BFA-4DA3F757574B}"/>
              </a:ext>
            </a:extLst>
          </p:cNvPr>
          <p:cNvGrpSpPr/>
          <p:nvPr/>
        </p:nvGrpSpPr>
        <p:grpSpPr>
          <a:xfrm>
            <a:off x="4460514" y="8057505"/>
            <a:ext cx="1881436" cy="400110"/>
            <a:chOff x="405095" y="3341474"/>
            <a:chExt cx="1881436" cy="40011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C3F49DC-23E1-E6C6-6350-AA0923F985C2}"/>
                </a:ext>
              </a:extLst>
            </p:cNvPr>
            <p:cNvSpPr txBox="1"/>
            <p:nvPr/>
          </p:nvSpPr>
          <p:spPr>
            <a:xfrm>
              <a:off x="846055" y="33414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Product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SC-H</a:t>
              </a:r>
            </a:p>
          </p:txBody>
        </p:sp>
        <p:pic>
          <p:nvPicPr>
            <p:cNvPr id="82" name="Graphic 81" descr="Cube outline">
              <a:extLst>
                <a:ext uri="{FF2B5EF4-FFF2-40B4-BE49-F238E27FC236}">
                  <a16:creationId xmlns:a16="http://schemas.microsoft.com/office/drawing/2014/main" id="{6E4DFB96-4A04-AF36-9EB7-E773FA6D4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3167064-61B1-F8AF-4AC5-F900F26C6FB0}"/>
              </a:ext>
            </a:extLst>
          </p:cNvPr>
          <p:cNvGrpSpPr/>
          <p:nvPr/>
        </p:nvGrpSpPr>
        <p:grpSpPr>
          <a:xfrm>
            <a:off x="4507643" y="8427282"/>
            <a:ext cx="1834307" cy="400110"/>
            <a:chOff x="452224" y="3701102"/>
            <a:chExt cx="1834307" cy="40011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1505245-FC34-040D-3571-9514051F0517}"/>
                </a:ext>
              </a:extLst>
            </p:cNvPr>
            <p:cNvSpPr txBox="1"/>
            <p:nvPr/>
          </p:nvSpPr>
          <p:spPr>
            <a:xfrm>
              <a:off x="846055" y="3701102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Grilles</a:t>
              </a:r>
            </a:p>
            <a:p>
              <a:r>
                <a:rPr lang="lt-LT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Painted metal</a:t>
              </a:r>
              <a:endParaRPr lang="en-US" sz="100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2D431F1-1CFA-B4AE-16E7-475AC09C84BC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62B9857-6808-9686-8097-E5AE990B562E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2742EE17-8E02-703A-898B-5C739B4E4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D4E4213B-0F37-F541-758A-480999EEC6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2E0BBD48-3BE4-C627-63B1-BB9B4811BE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EBABBCAA-2053-6C8F-BB42-DF6B1E16CC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BE1A8898-8D14-2369-933E-FCD23F0D2E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124EAC56-D79D-01DA-8B71-B85F590ABB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509BA03-049A-104D-BB50-8CBC885DDF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6A842B77-4EDD-4750-8D98-6668AD51E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3095" y="5541926"/>
            <a:ext cx="2047535" cy="13650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Britannia Hotel Trondeim Review | Travel Blog | Regent">
            <a:extLst>
              <a:ext uri="{FF2B5EF4-FFF2-40B4-BE49-F238E27FC236}">
                <a16:creationId xmlns:a16="http://schemas.microsoft.com/office/drawing/2014/main" id="{0FBDC233-7195-A044-3B5D-4B51EE6367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5152" y="5532282"/>
            <a:ext cx="1836354" cy="13650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 descr="Exterior / interior — Novira Plaza Riga">
            <a:extLst>
              <a:ext uri="{FF2B5EF4-FFF2-40B4-BE49-F238E27FC236}">
                <a16:creationId xmlns:a16="http://schemas.microsoft.com/office/drawing/2014/main" id="{D1AE0624-9EEF-9AAB-3840-5E9F80D980C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012"/>
          <a:stretch>
            <a:fillRect/>
          </a:stretch>
        </p:blipFill>
        <p:spPr>
          <a:xfrm>
            <a:off x="217370" y="5541927"/>
            <a:ext cx="2038150" cy="13650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897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C21E9-C730-22C6-4024-DA1A3B206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F00239-B578-0D24-BACA-BBD093C0C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0" b="4676"/>
          <a:stretch>
            <a:fillRect/>
          </a:stretch>
        </p:blipFill>
        <p:spPr>
          <a:xfrm>
            <a:off x="1" y="1"/>
            <a:ext cx="6858000" cy="34984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B0285D-1462-3EF9-A773-4A4A510D5C7C}"/>
              </a:ext>
            </a:extLst>
          </p:cNvPr>
          <p:cNvSpPr/>
          <p:nvPr/>
        </p:nvSpPr>
        <p:spPr>
          <a:xfrm>
            <a:off x="-1" y="6410"/>
            <a:ext cx="6857999" cy="3503870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4AFB3C5-EABD-DB46-FD01-EA0E5F3E29DE}"/>
              </a:ext>
            </a:extLst>
          </p:cNvPr>
          <p:cNvGrpSpPr/>
          <p:nvPr/>
        </p:nvGrpSpPr>
        <p:grpSpPr>
          <a:xfrm>
            <a:off x="239391" y="394481"/>
            <a:ext cx="3661097" cy="2614562"/>
            <a:chOff x="239391" y="1007448"/>
            <a:chExt cx="3661097" cy="233016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79BD70-F226-069C-AC36-14849B3AF4F9}"/>
                </a:ext>
              </a:extLst>
            </p:cNvPr>
            <p:cNvSpPr txBox="1"/>
            <p:nvPr/>
          </p:nvSpPr>
          <p:spPr>
            <a:xfrm>
              <a:off x="239391" y="1007448"/>
              <a:ext cx="3661097" cy="466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ABOUT KONVEKA</a:t>
              </a:r>
              <a:endParaRPr lang="en-US" sz="27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633A54-9133-6F27-29F9-0078C4B5B6A5}"/>
                </a:ext>
              </a:extLst>
            </p:cNvPr>
            <p:cNvSpPr txBox="1"/>
            <p:nvPr/>
          </p:nvSpPr>
          <p:spPr>
            <a:xfrm>
              <a:off x="247012" y="1609534"/>
              <a:ext cx="3335540" cy="1728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en-US" sz="12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KONVEKA</a:t>
              </a:r>
              <a:r>
                <a:rPr lang="en-US" sz="12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is a Lithuanian engineering company that has been creating top-quality convectors and fan coils for contemporary architecture for more than 20 years.</a:t>
              </a:r>
            </a:p>
            <a:p>
              <a:endPara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endPara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en-US" sz="12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Our solutions combine efficiency, reliability and aesthetics - so that buildings are not only functional but also inspiring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B2FDD5A-5347-C8DC-7EE1-09C5B38232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488" y="1467330"/>
              <a:ext cx="909125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0F618B8-F6A5-55A2-8AF6-C3F28F285650}"/>
              </a:ext>
            </a:extLst>
          </p:cNvPr>
          <p:cNvGrpSpPr/>
          <p:nvPr/>
        </p:nvGrpSpPr>
        <p:grpSpPr>
          <a:xfrm>
            <a:off x="160020" y="3625064"/>
            <a:ext cx="1630680" cy="1753202"/>
            <a:chOff x="160020" y="4252017"/>
            <a:chExt cx="1630680" cy="175320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9BAB5B-E7BA-D796-8656-1836B5977C20}"/>
                </a:ext>
              </a:extLst>
            </p:cNvPr>
            <p:cNvSpPr txBox="1"/>
            <p:nvPr/>
          </p:nvSpPr>
          <p:spPr>
            <a:xfrm>
              <a:off x="160020" y="5525088"/>
              <a:ext cx="1630680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1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For more than two decades we have been manufacturing</a:t>
              </a:r>
            </a:p>
            <a:p>
              <a:pPr algn="ctr"/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convectors and fan coils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CD9EF0-8C0F-98D5-79F4-38B9B9F4ECCC}"/>
                </a:ext>
              </a:extLst>
            </p:cNvPr>
            <p:cNvSpPr txBox="1"/>
            <p:nvPr/>
          </p:nvSpPr>
          <p:spPr>
            <a:xfrm>
              <a:off x="182880" y="4775613"/>
              <a:ext cx="15773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20+</a:t>
              </a:r>
            </a:p>
            <a:p>
              <a:pPr algn="ctr"/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YEARS OF EXPERIENCE</a:t>
              </a:r>
              <a:endParaRPr lang="en-US" sz="1050" b="1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50" name="Graphic 49" descr="Daily calendar outline">
              <a:extLst>
                <a:ext uri="{FF2B5EF4-FFF2-40B4-BE49-F238E27FC236}">
                  <a16:creationId xmlns:a16="http://schemas.microsoft.com/office/drawing/2014/main" id="{BCDC7ED4-C157-01F1-40FF-E5C63F0BA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2102" y="4252017"/>
              <a:ext cx="624789" cy="624789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92C1D47-6410-7D54-2E6B-362119879F69}"/>
              </a:ext>
            </a:extLst>
          </p:cNvPr>
          <p:cNvGrpSpPr/>
          <p:nvPr/>
        </p:nvGrpSpPr>
        <p:grpSpPr>
          <a:xfrm>
            <a:off x="1737360" y="3625064"/>
            <a:ext cx="1402080" cy="1638641"/>
            <a:chOff x="1756966" y="4252017"/>
            <a:chExt cx="1402080" cy="163864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E5BD5C3-828E-72B6-1993-F484D6E72287}"/>
                </a:ext>
              </a:extLst>
            </p:cNvPr>
            <p:cNvSpPr txBox="1"/>
            <p:nvPr/>
          </p:nvSpPr>
          <p:spPr>
            <a:xfrm>
              <a:off x="1756966" y="5521326"/>
              <a:ext cx="1402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Our products are</a:t>
              </a:r>
            </a:p>
            <a:p>
              <a:pPr algn="ctr"/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used worldwide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705E096-A7EE-4EBF-CB11-44AD0DE53C16}"/>
                </a:ext>
              </a:extLst>
            </p:cNvPr>
            <p:cNvSpPr txBox="1"/>
            <p:nvPr/>
          </p:nvSpPr>
          <p:spPr>
            <a:xfrm>
              <a:off x="1924892" y="4775613"/>
              <a:ext cx="9730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30+</a:t>
              </a:r>
            </a:p>
            <a:p>
              <a:pPr algn="ctr"/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COUNTRIES</a:t>
              </a:r>
              <a:endParaRPr lang="en-US" sz="800" b="1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55" name="Graphic 54" descr="World outline">
              <a:extLst>
                <a:ext uri="{FF2B5EF4-FFF2-40B4-BE49-F238E27FC236}">
                  <a16:creationId xmlns:a16="http://schemas.microsoft.com/office/drawing/2014/main" id="{D52CF6AF-7093-C59E-C4F9-AB3E1D3AF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99017" y="4252017"/>
              <a:ext cx="624789" cy="624789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1EC452C-CFBD-D49C-E88B-A333B84F4FCB}"/>
              </a:ext>
            </a:extLst>
          </p:cNvPr>
          <p:cNvGrpSpPr/>
          <p:nvPr/>
        </p:nvGrpSpPr>
        <p:grpSpPr>
          <a:xfrm>
            <a:off x="2885293" y="3578661"/>
            <a:ext cx="2048593" cy="1950256"/>
            <a:chOff x="2825889" y="4205614"/>
            <a:chExt cx="2048593" cy="195025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AA0282B-66EC-42F6-142F-92B556E3D161}"/>
                </a:ext>
              </a:extLst>
            </p:cNvPr>
            <p:cNvSpPr txBox="1"/>
            <p:nvPr/>
          </p:nvSpPr>
          <p:spPr>
            <a:xfrm>
              <a:off x="2977687" y="5509539"/>
              <a:ext cx="1744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Reliable solutions in residential, commercial and public buildings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8CF1F78-9B42-86FB-52C5-B20C02D76048}"/>
                </a:ext>
              </a:extLst>
            </p:cNvPr>
            <p:cNvSpPr txBox="1"/>
            <p:nvPr/>
          </p:nvSpPr>
          <p:spPr>
            <a:xfrm>
              <a:off x="2825889" y="4775613"/>
              <a:ext cx="204859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1 000+</a:t>
              </a:r>
            </a:p>
            <a:p>
              <a:pPr algn="ctr"/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COMPLETED PROJECTS</a:t>
              </a:r>
            </a:p>
          </p:txBody>
        </p:sp>
        <p:pic>
          <p:nvPicPr>
            <p:cNvPr id="85" name="Graphic 84" descr="City outline">
              <a:extLst>
                <a:ext uri="{FF2B5EF4-FFF2-40B4-BE49-F238E27FC236}">
                  <a16:creationId xmlns:a16="http://schemas.microsoft.com/office/drawing/2014/main" id="{E3F94356-8499-9BB4-81B4-280728748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10941" y="4205614"/>
              <a:ext cx="678488" cy="678488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43EA4D2-04D1-3EB6-FC91-3E5CBDEB8918}"/>
              </a:ext>
            </a:extLst>
          </p:cNvPr>
          <p:cNvGrpSpPr/>
          <p:nvPr/>
        </p:nvGrpSpPr>
        <p:grpSpPr>
          <a:xfrm>
            <a:off x="4876800" y="3680961"/>
            <a:ext cx="1729739" cy="1859742"/>
            <a:chOff x="4817355" y="4307914"/>
            <a:chExt cx="1729739" cy="185974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0691C0-23F3-84FD-CA73-EF0CC3E2DD96}"/>
                </a:ext>
              </a:extLst>
            </p:cNvPr>
            <p:cNvSpPr txBox="1"/>
            <p:nvPr/>
          </p:nvSpPr>
          <p:spPr>
            <a:xfrm>
              <a:off x="4817355" y="5521325"/>
              <a:ext cx="17297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Created and manufactured  in Lithuania,</a:t>
              </a:r>
            </a:p>
            <a:p>
              <a:pPr algn="ctr"/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to the highest quality standards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BEE727E-AA20-9064-C187-E6BE30B908D2}"/>
                </a:ext>
              </a:extLst>
            </p:cNvPr>
            <p:cNvSpPr txBox="1"/>
            <p:nvPr/>
          </p:nvSpPr>
          <p:spPr>
            <a:xfrm>
              <a:off x="4892253" y="4914113"/>
              <a:ext cx="16378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EUROPEAN ENGINEERING</a:t>
              </a:r>
            </a:p>
          </p:txBody>
        </p:sp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9638179C-339E-164D-D425-8BC615C21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52928" y="4307914"/>
              <a:ext cx="516540" cy="51654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8FD0661-A81D-49B0-DB38-1146F5026CB3}"/>
              </a:ext>
            </a:extLst>
          </p:cNvPr>
          <p:cNvSpPr txBox="1"/>
          <p:nvPr/>
        </p:nvSpPr>
        <p:spPr>
          <a:xfrm>
            <a:off x="267983" y="7979996"/>
            <a:ext cx="4655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KONVEKA SOLUTIONS - FOR CONTEMPORARY ARCHITECTURE</a:t>
            </a:r>
            <a:endParaRPr lang="en-US" sz="10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F5C5A7-7146-C9F2-D5B9-96548DDA2413}"/>
              </a:ext>
            </a:extLst>
          </p:cNvPr>
          <p:cNvGrpSpPr/>
          <p:nvPr/>
        </p:nvGrpSpPr>
        <p:grpSpPr>
          <a:xfrm>
            <a:off x="323082" y="8258554"/>
            <a:ext cx="1413491" cy="1032537"/>
            <a:chOff x="-1808038" y="6709779"/>
            <a:chExt cx="1413491" cy="10325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2C81C4-6B7E-F9FB-753E-B3F7B3809435}"/>
                </a:ext>
              </a:extLst>
            </p:cNvPr>
            <p:cNvGrpSpPr/>
            <p:nvPr/>
          </p:nvGrpSpPr>
          <p:grpSpPr>
            <a:xfrm>
              <a:off x="-1771263" y="6709779"/>
              <a:ext cx="1376716" cy="1032537"/>
              <a:chOff x="-747195" y="6910934"/>
              <a:chExt cx="1443636" cy="108272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447FF12-8B48-655A-3AB4-6B38975A8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47195" y="6910934"/>
                <a:ext cx="1443636" cy="1082727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9FE4D5B-DCC5-47C6-C421-CF387E80F0A8}"/>
                  </a:ext>
                </a:extLst>
              </p:cNvPr>
              <p:cNvSpPr/>
              <p:nvPr/>
            </p:nvSpPr>
            <p:spPr>
              <a:xfrm>
                <a:off x="-747195" y="7650498"/>
                <a:ext cx="1443636" cy="343163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9C61BA-AD7C-FFF3-7203-D0FCFDE4CEAB}"/>
                </a:ext>
              </a:extLst>
            </p:cNvPr>
            <p:cNvSpPr txBox="1"/>
            <p:nvPr/>
          </p:nvSpPr>
          <p:spPr>
            <a:xfrm>
              <a:off x="-1808038" y="7415060"/>
              <a:ext cx="141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OFFICE COMPLEX</a:t>
              </a:r>
            </a:p>
            <a:p>
              <a:r>
                <a:rPr lang="en-US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Vilnius, Lithuania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54525B-2DE0-073A-F742-FE287E6394B2}"/>
              </a:ext>
            </a:extLst>
          </p:cNvPr>
          <p:cNvGrpSpPr/>
          <p:nvPr/>
        </p:nvGrpSpPr>
        <p:grpSpPr>
          <a:xfrm>
            <a:off x="1836021" y="8262871"/>
            <a:ext cx="1518070" cy="1030139"/>
            <a:chOff x="-1808038" y="6723474"/>
            <a:chExt cx="1518070" cy="103013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6CA2AEE-B2AB-33C6-607A-BF588558430B}"/>
                </a:ext>
              </a:extLst>
            </p:cNvPr>
            <p:cNvGrpSpPr/>
            <p:nvPr/>
          </p:nvGrpSpPr>
          <p:grpSpPr>
            <a:xfrm>
              <a:off x="-1771264" y="6723474"/>
              <a:ext cx="1442195" cy="1030139"/>
              <a:chOff x="-747196" y="6925292"/>
              <a:chExt cx="1512298" cy="108021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39FCBCD8-9BCD-B1CC-ABDB-00E0BA60A7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47196" y="6925292"/>
                <a:ext cx="1512298" cy="1080212"/>
              </a:xfrm>
              <a:prstGeom prst="rect">
                <a:avLst/>
              </a:prstGeom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D2DFF58-CA32-DC18-4361-FBD95B4AA2A4}"/>
                  </a:ext>
                </a:extLst>
              </p:cNvPr>
              <p:cNvSpPr/>
              <p:nvPr/>
            </p:nvSpPr>
            <p:spPr>
              <a:xfrm>
                <a:off x="-747195" y="7650498"/>
                <a:ext cx="1512297" cy="355006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3A3F05-8061-DA6F-0391-8D7F88BBEC6E}"/>
                </a:ext>
              </a:extLst>
            </p:cNvPr>
            <p:cNvSpPr txBox="1"/>
            <p:nvPr/>
          </p:nvSpPr>
          <p:spPr>
            <a:xfrm>
              <a:off x="-1808038" y="7415060"/>
              <a:ext cx="1518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RESIDENTIAL COMPLEX</a:t>
              </a:r>
            </a:p>
            <a:p>
              <a:r>
                <a:rPr lang="en-US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Stockholm, Sweden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DA0DCA-502D-0BD5-A4F1-EC6FFFAD9DB1}"/>
              </a:ext>
            </a:extLst>
          </p:cNvPr>
          <p:cNvGrpSpPr/>
          <p:nvPr/>
        </p:nvGrpSpPr>
        <p:grpSpPr>
          <a:xfrm>
            <a:off x="3453539" y="8258554"/>
            <a:ext cx="1348821" cy="1032537"/>
            <a:chOff x="-1743368" y="6709779"/>
            <a:chExt cx="1348821" cy="10325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833DB3F-3A32-FED1-8257-6AC78AD77902}"/>
                </a:ext>
              </a:extLst>
            </p:cNvPr>
            <p:cNvGrpSpPr/>
            <p:nvPr/>
          </p:nvGrpSpPr>
          <p:grpSpPr>
            <a:xfrm>
              <a:off x="-1743367" y="6709779"/>
              <a:ext cx="1320922" cy="1032537"/>
              <a:chOff x="-717943" y="6910934"/>
              <a:chExt cx="1385130" cy="1082727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C994F81-FEAC-A586-C95F-4FAD488697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17942" y="6910934"/>
                <a:ext cx="1385129" cy="1082727"/>
              </a:xfrm>
              <a:prstGeom prst="rect">
                <a:avLst/>
              </a:prstGeom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00BFC68-0899-5478-29CD-636057CBC55A}"/>
                  </a:ext>
                </a:extLst>
              </p:cNvPr>
              <p:cNvSpPr/>
              <p:nvPr/>
            </p:nvSpPr>
            <p:spPr>
              <a:xfrm>
                <a:off x="-717943" y="7638650"/>
                <a:ext cx="1385129" cy="355011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945780-4B01-BFA2-1702-3B6F0D2141C4}"/>
                </a:ext>
              </a:extLst>
            </p:cNvPr>
            <p:cNvSpPr txBox="1"/>
            <p:nvPr/>
          </p:nvSpPr>
          <p:spPr>
            <a:xfrm>
              <a:off x="-1743368" y="7402747"/>
              <a:ext cx="1348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HOTEL</a:t>
              </a:r>
            </a:p>
            <a:p>
              <a:r>
                <a:rPr lang="en-US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Copenhagen, Denmark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A391039-483A-BA3D-1845-889685B5B710}"/>
              </a:ext>
            </a:extLst>
          </p:cNvPr>
          <p:cNvGrpSpPr/>
          <p:nvPr/>
        </p:nvGrpSpPr>
        <p:grpSpPr>
          <a:xfrm>
            <a:off x="4901807" y="8258544"/>
            <a:ext cx="1546871" cy="1030462"/>
            <a:chOff x="-1772283" y="6767133"/>
            <a:chExt cx="1341981" cy="8939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F754CF-569A-0B15-20A7-0730DB5E9FCF}"/>
                </a:ext>
              </a:extLst>
            </p:cNvPr>
            <p:cNvGrpSpPr/>
            <p:nvPr/>
          </p:nvGrpSpPr>
          <p:grpSpPr>
            <a:xfrm>
              <a:off x="-1772283" y="6767133"/>
              <a:ext cx="1341981" cy="893973"/>
              <a:chOff x="-748265" y="6971086"/>
              <a:chExt cx="1407213" cy="937429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B1D66214-504D-F507-CAFF-0C68AFCB6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47195" y="6971086"/>
                <a:ext cx="1406143" cy="937428"/>
              </a:xfrm>
              <a:prstGeom prst="rect">
                <a:avLst/>
              </a:prstGeom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A28B274-B961-3017-BE5D-CEB4369CE2B6}"/>
                  </a:ext>
                </a:extLst>
              </p:cNvPr>
              <p:cNvSpPr/>
              <p:nvPr/>
            </p:nvSpPr>
            <p:spPr>
              <a:xfrm>
                <a:off x="-748265" y="7584730"/>
                <a:ext cx="1406143" cy="323785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2763389-AF22-1D98-582A-8BF1D1B7D4DB}"/>
                </a:ext>
              </a:extLst>
            </p:cNvPr>
            <p:cNvSpPr txBox="1"/>
            <p:nvPr/>
          </p:nvSpPr>
          <p:spPr>
            <a:xfrm>
              <a:off x="-1772283" y="7346690"/>
              <a:ext cx="1340961" cy="267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CULTURAL CENTRE</a:t>
              </a:r>
            </a:p>
            <a:p>
              <a:r>
                <a:rPr lang="en-US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Oslo, Norway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F14ED5E-76DB-E990-3BF0-641FA103BAEA}"/>
              </a:ext>
            </a:extLst>
          </p:cNvPr>
          <p:cNvSpPr txBox="1"/>
          <p:nvPr/>
        </p:nvSpPr>
        <p:spPr>
          <a:xfrm>
            <a:off x="3398337" y="9503068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FREESTANDING CONVECTORS SC | 13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6839B19-DA33-CE3A-04A9-885E709C6DAD}"/>
              </a:ext>
            </a:extLst>
          </p:cNvPr>
          <p:cNvGrpSpPr/>
          <p:nvPr/>
        </p:nvGrpSpPr>
        <p:grpSpPr>
          <a:xfrm>
            <a:off x="267983" y="5711203"/>
            <a:ext cx="6221717" cy="307777"/>
            <a:chOff x="267983" y="5134508"/>
            <a:chExt cx="6221717" cy="30777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18B8EB9-2FA7-F952-89F6-15E5225671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472" y="5433701"/>
              <a:ext cx="6145228" cy="0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6657C0E-E451-CB64-4E70-D1D2D5D06B99}"/>
                </a:ext>
              </a:extLst>
            </p:cNvPr>
            <p:cNvSpPr txBox="1"/>
            <p:nvPr/>
          </p:nvSpPr>
          <p:spPr>
            <a:xfrm>
              <a:off x="267983" y="5134508"/>
              <a:ext cx="33880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OUR VALUES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B940727-E6CA-A9DC-A65A-08FC63DEB894}"/>
              </a:ext>
            </a:extLst>
          </p:cNvPr>
          <p:cNvSpPr txBox="1"/>
          <p:nvPr/>
        </p:nvSpPr>
        <p:spPr>
          <a:xfrm>
            <a:off x="284675" y="7055183"/>
            <a:ext cx="125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We create products that naturally blend into modern architecture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C417625-63AD-DF92-51CE-57529BB675D4}"/>
              </a:ext>
            </a:extLst>
          </p:cNvPr>
          <p:cNvSpPr txBox="1"/>
          <p:nvPr/>
        </p:nvSpPr>
        <p:spPr>
          <a:xfrm>
            <a:off x="192580" y="6675102"/>
            <a:ext cx="1381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ARCHITECTURE FIRST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3DE291-BD6B-A08F-04F5-E1414BD98B8D}"/>
              </a:ext>
            </a:extLst>
          </p:cNvPr>
          <p:cNvSpPr txBox="1"/>
          <p:nvPr/>
        </p:nvSpPr>
        <p:spPr>
          <a:xfrm>
            <a:off x="1443636" y="7055183"/>
            <a:ext cx="125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Top-quality materials and strict quality control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156820-E6C8-E90A-C2DC-06C97DDB403F}"/>
              </a:ext>
            </a:extLst>
          </p:cNvPr>
          <p:cNvSpPr txBox="1"/>
          <p:nvPr/>
        </p:nvSpPr>
        <p:spPr>
          <a:xfrm>
            <a:off x="1525764" y="6675102"/>
            <a:ext cx="1086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RELIABILITY</a:t>
            </a:r>
          </a:p>
        </p:txBody>
      </p:sp>
      <p:pic>
        <p:nvPicPr>
          <p:cNvPr id="41" name="Graphic 40" descr="Triangle Ruler outline">
            <a:extLst>
              <a:ext uri="{FF2B5EF4-FFF2-40B4-BE49-F238E27FC236}">
                <a16:creationId xmlns:a16="http://schemas.microsoft.com/office/drawing/2014/main" id="{0A3CA2CC-AFC4-F4B5-AA08-E65C5900867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805437" y="6086856"/>
            <a:ext cx="532550" cy="53255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DA3CCC8-FE78-38BE-426A-2DE04940FC57}"/>
              </a:ext>
            </a:extLst>
          </p:cNvPr>
          <p:cNvSpPr txBox="1"/>
          <p:nvPr/>
        </p:nvSpPr>
        <p:spPr>
          <a:xfrm>
            <a:off x="2635270" y="7055183"/>
            <a:ext cx="1330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Maximum thermal efficiency and low energy consumption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33C87-1916-7AA9-1813-E243F235AFE4}"/>
              </a:ext>
            </a:extLst>
          </p:cNvPr>
          <p:cNvSpPr txBox="1"/>
          <p:nvPr/>
        </p:nvSpPr>
        <p:spPr>
          <a:xfrm>
            <a:off x="2652713" y="6675102"/>
            <a:ext cx="12956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EFFICIENCY</a:t>
            </a:r>
          </a:p>
        </p:txBody>
      </p:sp>
      <p:pic>
        <p:nvPicPr>
          <p:cNvPr id="44" name="Graphic 43" descr="Architecture outline">
            <a:extLst>
              <a:ext uri="{FF2B5EF4-FFF2-40B4-BE49-F238E27FC236}">
                <a16:creationId xmlns:a16="http://schemas.microsoft.com/office/drawing/2014/main" id="{711D8C64-20E1-ABC1-4C8A-016BE63FAD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1434" y="6100220"/>
            <a:ext cx="563999" cy="56399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FC31FEF-BEE8-1A76-F2FF-8A4B31A81340}"/>
              </a:ext>
            </a:extLst>
          </p:cNvPr>
          <p:cNvSpPr txBox="1"/>
          <p:nvPr/>
        </p:nvSpPr>
        <p:spPr>
          <a:xfrm>
            <a:off x="3925585" y="7055183"/>
            <a:ext cx="1334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Quiet operation and even heat distribution - for comfort every day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FA65828-F23C-D0F1-03C5-CAA7106E897A}"/>
              </a:ext>
            </a:extLst>
          </p:cNvPr>
          <p:cNvSpPr txBox="1"/>
          <p:nvPr/>
        </p:nvSpPr>
        <p:spPr>
          <a:xfrm>
            <a:off x="3771296" y="6675102"/>
            <a:ext cx="16430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COMFORT</a:t>
            </a:r>
          </a:p>
        </p:txBody>
      </p:sp>
      <p:pic>
        <p:nvPicPr>
          <p:cNvPr id="47" name="Graphic 46" descr="Sound Soft outline">
            <a:extLst>
              <a:ext uri="{FF2B5EF4-FFF2-40B4-BE49-F238E27FC236}">
                <a16:creationId xmlns:a16="http://schemas.microsoft.com/office/drawing/2014/main" id="{71EF3EF0-83AF-A3BC-C087-5B48B1808A1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11179" y="6100220"/>
            <a:ext cx="563303" cy="56330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53F36B4-70F4-1E0C-183B-D7A4BDE44485}"/>
              </a:ext>
            </a:extLst>
          </p:cNvPr>
          <p:cNvSpPr txBox="1"/>
          <p:nvPr/>
        </p:nvSpPr>
        <p:spPr>
          <a:xfrm>
            <a:off x="5320236" y="7055183"/>
            <a:ext cx="1182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 wide range of custom – made products for any project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110DD81-9A46-5CF9-8A4A-1D432CB72FE8}"/>
              </a:ext>
            </a:extLst>
          </p:cNvPr>
          <p:cNvSpPr txBox="1"/>
          <p:nvPr/>
        </p:nvSpPr>
        <p:spPr>
          <a:xfrm>
            <a:off x="5419473" y="6675102"/>
            <a:ext cx="983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FLEXIBLE SOLUTIONS</a:t>
            </a:r>
          </a:p>
        </p:txBody>
      </p:sp>
      <p:pic>
        <p:nvPicPr>
          <p:cNvPr id="53" name="Graphic 52" descr="Settings outline">
            <a:extLst>
              <a:ext uri="{FF2B5EF4-FFF2-40B4-BE49-F238E27FC236}">
                <a16:creationId xmlns:a16="http://schemas.microsoft.com/office/drawing/2014/main" id="{16BB81A1-60D2-BE1C-0B45-61B02FCF660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5400000">
            <a:off x="5682184" y="6100220"/>
            <a:ext cx="458139" cy="458139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43B3FD8-9AEE-C046-4E36-30486AA6493E}"/>
              </a:ext>
            </a:extLst>
          </p:cNvPr>
          <p:cNvCxnSpPr>
            <a:cxnSpLocks/>
          </p:cNvCxnSpPr>
          <p:nvPr/>
        </p:nvCxnSpPr>
        <p:spPr>
          <a:xfrm flipH="1" flipV="1">
            <a:off x="344472" y="7754307"/>
            <a:ext cx="6145228" cy="85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Graphic 57" descr="Bar graph with upward trend outline">
            <a:extLst>
              <a:ext uri="{FF2B5EF4-FFF2-40B4-BE49-F238E27FC236}">
                <a16:creationId xmlns:a16="http://schemas.microsoft.com/office/drawing/2014/main" id="{E6B79D4B-6A55-375A-086F-55484BD04A9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003372" y="6086856"/>
            <a:ext cx="594360" cy="5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23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F521E-30F1-CDC5-F451-9A519755A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1139C-FB5B-BAAF-DFC9-6987ECE19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7" r="8489"/>
          <a:stretch>
            <a:fillRect/>
          </a:stretch>
        </p:blipFill>
        <p:spPr>
          <a:xfrm>
            <a:off x="1" y="0"/>
            <a:ext cx="6858000" cy="9906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863C32-5190-4B3B-6C15-C7C248B4CF1A}"/>
              </a:ext>
            </a:extLst>
          </p:cNvPr>
          <p:cNvSpPr/>
          <p:nvPr/>
        </p:nvSpPr>
        <p:spPr>
          <a:xfrm>
            <a:off x="-1" y="0"/>
            <a:ext cx="6858000" cy="9906000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4C63500-B112-5635-8B18-9D3A6BE22438}"/>
              </a:ext>
            </a:extLst>
          </p:cNvPr>
          <p:cNvCxnSpPr>
            <a:cxnSpLocks/>
          </p:cNvCxnSpPr>
          <p:nvPr/>
        </p:nvCxnSpPr>
        <p:spPr>
          <a:xfrm flipH="1">
            <a:off x="2915284" y="5044281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006D594-182A-C892-2BF7-E019EEDFAE69}"/>
              </a:ext>
            </a:extLst>
          </p:cNvPr>
          <p:cNvSpPr txBox="1"/>
          <p:nvPr/>
        </p:nvSpPr>
        <p:spPr>
          <a:xfrm>
            <a:off x="1786412" y="5283240"/>
            <a:ext cx="328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CULTURE OF HEAT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F4DFC6-7C44-97C7-4F24-2FA6C898EA0A}"/>
              </a:ext>
            </a:extLst>
          </p:cNvPr>
          <p:cNvGrpSpPr/>
          <p:nvPr/>
        </p:nvGrpSpPr>
        <p:grpSpPr>
          <a:xfrm>
            <a:off x="4879088" y="9228346"/>
            <a:ext cx="1567433" cy="276999"/>
            <a:chOff x="4980688" y="9228346"/>
            <a:chExt cx="1567433" cy="27699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11D151A-2EB9-FD34-B451-7E6654905ECE}"/>
                </a:ext>
              </a:extLst>
            </p:cNvPr>
            <p:cNvSpPr txBox="1"/>
            <p:nvPr/>
          </p:nvSpPr>
          <p:spPr>
            <a:xfrm>
              <a:off x="5196835" y="9228346"/>
              <a:ext cx="13512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2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+370 677 06303</a:t>
              </a:r>
              <a:endParaRPr lang="en-US" sz="12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3" name="Graphic 22" descr="Receiver outline">
              <a:extLst>
                <a:ext uri="{FF2B5EF4-FFF2-40B4-BE49-F238E27FC236}">
                  <a16:creationId xmlns:a16="http://schemas.microsoft.com/office/drawing/2014/main" id="{F6AC8BDB-B555-D2F9-3980-8DBDC65CA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80688" y="9240845"/>
              <a:ext cx="252000" cy="25200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C434A0E-417A-AC03-0859-9B5C9AC5CDFE}"/>
              </a:ext>
            </a:extLst>
          </p:cNvPr>
          <p:cNvGrpSpPr/>
          <p:nvPr/>
        </p:nvGrpSpPr>
        <p:grpSpPr>
          <a:xfrm>
            <a:off x="2644694" y="9202889"/>
            <a:ext cx="1921421" cy="327912"/>
            <a:chOff x="2524853" y="9202889"/>
            <a:chExt cx="1921421" cy="327912"/>
          </a:xfrm>
        </p:grpSpPr>
        <p:pic>
          <p:nvPicPr>
            <p:cNvPr id="17" name="Graphic 16" descr="Envelope outline">
              <a:extLst>
                <a:ext uri="{FF2B5EF4-FFF2-40B4-BE49-F238E27FC236}">
                  <a16:creationId xmlns:a16="http://schemas.microsoft.com/office/drawing/2014/main" id="{8E624AA6-7173-9610-302E-0D342BF70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24853" y="9202889"/>
              <a:ext cx="310622" cy="327912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4E92E8-841A-C28A-5267-18F9706A027E}"/>
                </a:ext>
              </a:extLst>
            </p:cNvPr>
            <p:cNvSpPr txBox="1"/>
            <p:nvPr/>
          </p:nvSpPr>
          <p:spPr>
            <a:xfrm>
              <a:off x="2787085" y="9228346"/>
              <a:ext cx="16591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</a:t>
              </a:r>
              <a:r>
                <a:rPr lang="en-US" sz="1200" noProof="0" dirty="0" err="1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sales@konveka</a:t>
              </a:r>
              <a:r>
                <a:rPr lang="en-US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.</a:t>
              </a:r>
              <a:r>
                <a:rPr lang="lt-LT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lt</a:t>
              </a:r>
              <a:endParaRPr lang="en-US" sz="12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C851F85-A9C6-6720-0E10-5C623B7CDA28}"/>
              </a:ext>
            </a:extLst>
          </p:cNvPr>
          <p:cNvGrpSpPr/>
          <p:nvPr/>
        </p:nvGrpSpPr>
        <p:grpSpPr>
          <a:xfrm>
            <a:off x="423119" y="9172178"/>
            <a:ext cx="1908602" cy="389335"/>
            <a:chOff x="524719" y="9172178"/>
            <a:chExt cx="1908602" cy="389335"/>
          </a:xfrm>
        </p:grpSpPr>
        <p:pic>
          <p:nvPicPr>
            <p:cNvPr id="14" name="Graphic 13" descr="Internet outline">
              <a:extLst>
                <a:ext uri="{FF2B5EF4-FFF2-40B4-BE49-F238E27FC236}">
                  <a16:creationId xmlns:a16="http://schemas.microsoft.com/office/drawing/2014/main" id="{C9A494C8-CFEB-8F3B-8A97-8315ED83B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4719" y="9172178"/>
              <a:ext cx="389335" cy="38933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753F31-5C7B-75E8-4323-B5F82DDF6417}"/>
                </a:ext>
              </a:extLst>
            </p:cNvPr>
            <p:cNvSpPr txBox="1"/>
            <p:nvPr/>
          </p:nvSpPr>
          <p:spPr>
            <a:xfrm>
              <a:off x="914055" y="9228346"/>
              <a:ext cx="15192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www.konveka.com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F3AA546F-8FEC-808E-AFCB-D3E9D1421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140" y="4245691"/>
            <a:ext cx="3329940" cy="46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14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Open Sans" panose="02110004020202020204"/>
        <a:ea typeface=""/>
        <a:cs typeface="Open Sans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Open Sans" panose="02110004020202020204"/>
        <a:ea typeface=""/>
        <a:cs typeface="Open Sans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4913</TotalTime>
  <Words>2762</Words>
  <Application>Microsoft Office PowerPoint</Application>
  <PresentationFormat>A4 Paper (210x297 mm)</PresentationFormat>
  <Paragraphs>1424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Greta Lebedinskaite</dc:creator>
  <cp:lastModifiedBy>Darius</cp:lastModifiedBy>
  <cp:revision>91</cp:revision>
  <dcterms:created xsi:type="dcterms:W3CDTF">2026-05-29T11:16:17Z</dcterms:created>
  <dcterms:modified xsi:type="dcterms:W3CDTF">2026-09-15T06:29:01Z</dcterms:modified>
</cp:coreProperties>
</file>