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60" r:id="rId5"/>
    <p:sldId id="278" r:id="rId6"/>
    <p:sldId id="262" r:id="rId7"/>
    <p:sldId id="279" r:id="rId8"/>
    <p:sldId id="271" r:id="rId9"/>
    <p:sldId id="290" r:id="rId10"/>
    <p:sldId id="291" r:id="rId11"/>
    <p:sldId id="292" r:id="rId12"/>
    <p:sldId id="272" r:id="rId13"/>
    <p:sldId id="293" r:id="rId14"/>
    <p:sldId id="294" r:id="rId15"/>
  </p:sldIdLst>
  <p:sldSz cx="6858000" cy="9906000" type="A4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210" userDrawn="1">
          <p15:clr>
            <a:srgbClr val="A4A3A4"/>
          </p15:clr>
        </p15:guide>
        <p15:guide id="4" pos="4088" userDrawn="1">
          <p15:clr>
            <a:srgbClr val="A4A3A4"/>
          </p15:clr>
        </p15:guide>
        <p15:guide id="6" orient="horz" pos="217" userDrawn="1">
          <p15:clr>
            <a:srgbClr val="A4A3A4"/>
          </p15:clr>
        </p15:guide>
        <p15:guide id="7" orient="horz" pos="60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5124"/>
    <a:srgbClr val="232323"/>
    <a:srgbClr val="F1EDEA"/>
    <a:srgbClr val="000000"/>
    <a:srgbClr val="DFDDD6"/>
    <a:srgbClr val="171717"/>
    <a:srgbClr val="0A1C34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40" y="84"/>
      </p:cViewPr>
      <p:guideLst>
        <p:guide orient="horz" pos="3120"/>
        <p:guide pos="2160"/>
        <p:guide pos="210"/>
        <p:guide pos="4088"/>
        <p:guide orient="horz" pos="217"/>
        <p:guide orient="horz" pos="6023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tas Grigonis" userId="5f3ca257ae7b43be" providerId="LiveId" clId="{066F6BB3-3424-45B7-9F55-10C855F672B1}"/>
    <pc:docChg chg="modSld">
      <pc:chgData name="Donatas Grigonis" userId="5f3ca257ae7b43be" providerId="LiveId" clId="{066F6BB3-3424-45B7-9F55-10C855F672B1}" dt="2026-06-19T07:38:17.572" v="42" actId="790"/>
      <pc:docMkLst>
        <pc:docMk/>
      </pc:docMkLst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2548049849" sldId="256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4" creationId="{BA987EC9-8112-4ACB-07C4-F619D75B2CC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18" creationId="{DF1B799E-A4DC-8AED-541E-8E8F8A43D5B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19" creationId="{45AF47F2-62BB-CD58-E012-A69B33B717D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33" creationId="{EE0BB6BA-C880-1741-56E9-9E4B71D0E99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38" creationId="{B5A149C5-659C-58D1-90BA-E206CA387A0B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42" creationId="{0203401A-0DB2-05FB-E3C0-788407F16F1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45" creationId="{7F2D3A77-905E-F930-31D6-88F6E5202BC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52" creationId="{369DD7CA-E1BB-FC4D-D197-7D4D3A14573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53" creationId="{597C8585-9B46-E426-9368-A038D3072CD1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548049849" sldId="256"/>
            <ac:spMk id="54" creationId="{BBD80625-E0A6-274C-2506-AC552A8B9A86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498109718" sldId="259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3" creationId="{BD0C9A4A-88F7-B060-203E-E5744764C07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8" creationId="{1DCE74AB-121C-0EC7-5C37-9310CC404C6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19" creationId="{76F71FC2-5977-BC30-9DB4-B31834A0150A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20" creationId="{43E0B352-B4B6-7044-E3BB-E12F8E8BDD4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21" creationId="{FA6A8715-34A0-84B5-CCB7-EBCF6BEDBF3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23" creationId="{6E4FD716-0911-17FA-6033-4CE5A24CE1CA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24" creationId="{D946CDEB-E749-9F83-8401-A2C83F9B733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31" creationId="{75BD06C7-1AAD-D36B-D498-22BBE6F6BDF2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36" creationId="{C4BF2AE6-022E-8BF6-B23B-DDB0CD97DDB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8109718" sldId="259"/>
            <ac:spMk id="40" creationId="{FB85A0E3-1214-3A69-3393-36BD0F0BF9F0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1484793062" sldId="260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3" creationId="{80106E85-0A8E-9033-2EA3-2CC93289004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24" creationId="{21C4D5DB-0F5B-608E-62DC-50B57D21EC9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26" creationId="{3C5739E3-0949-5DEA-B7B6-37204A712EA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44" creationId="{DCD71D31-2064-EC69-2C76-248A148FF7D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48" creationId="{4595A497-183B-8A12-A5C4-B5F12E5E06E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74" creationId="{F0E0D8D5-6895-7880-887B-E042FB81EAC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87" creationId="{6D44437E-8AA9-5A03-9A5E-AC2A06753FD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95" creationId="{7016C9D8-3D5C-F4B5-D5DB-7C1D385B302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123" creationId="{C122F7B2-DC73-B46A-5397-498102AC8C0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484793062" sldId="260"/>
            <ac:spMk id="128" creationId="{031C1214-1EFE-EBE6-5CA0-C2104F997E6A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2815694797" sldId="262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20" creationId="{1A2DEEBC-CE1B-EEDA-6F87-F00C8CCD4E7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36" creationId="{8A7503B4-0B3F-72DE-4B0F-F7D975FF521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44" creationId="{EB86B199-C4DA-CE45-5172-93FE4F022B2A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46" creationId="{7E4F3037-8493-E7EE-EFEF-76C658680FA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47" creationId="{68D3E0DE-D2F2-6B1F-97CD-942A19F4C43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94" creationId="{5DC4F30C-BD62-E87E-71B5-0367E263241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99" creationId="{E95BF610-7D2B-E81B-E28B-D03EF61C3D0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101" creationId="{1EBB1D0E-E1D6-ABD9-1669-7D7B6F08CB2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102" creationId="{F89F9A58-A976-16C7-AC9B-3EA97F0033E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815694797" sldId="262"/>
            <ac:spMk id="105" creationId="{CF379C63-306F-74A9-AD53-B33E162B6A4A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2475494494" sldId="271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6" creationId="{CC812F3C-BD0B-32AB-95EB-DE67870886EB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47" creationId="{5F23B5FE-AF91-50C9-10AA-013015FB9FB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64" creationId="{63D57D1D-AF90-7564-6FF7-C5B8B3584D11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80" creationId="{7C33A1D2-A05C-C15C-D5F2-989D3B4BD182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98" creationId="{8214754E-DDD6-FB52-F7A1-49530FFBFF7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105" creationId="{05DC5886-0025-1047-5C86-13FCF8B447D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111" creationId="{45B53958-FAD8-2CEE-ABD8-4324085C6B4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117" creationId="{72AF4B45-70D3-5459-1013-41BEF3BF1EF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136" creationId="{A4B76E9E-8BF2-326A-B76F-3B51D645D1B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475494494" sldId="271"/>
            <ac:spMk id="138" creationId="{8340FED0-71BC-A8A5-F1FD-2D0E39FA78C5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96897901" sldId="272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2" creationId="{1822AF8E-C788-D9C8-0324-8D3D9E8C83D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6" creationId="{79B84D3D-19D9-6820-9398-179B31DB6A3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8" creationId="{5E4F4393-486F-5F2B-0B7D-3D1ECECD636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12" creationId="{BF539191-171C-DE67-462C-FC0E557FBFE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15" creationId="{6D0D5AE3-D89E-9F1B-B2C0-C0D9D675410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44" creationId="{2BACA042-4D20-128F-C9F4-C6101DDD893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61" creationId="{82681697-69F0-2946-6635-221A1198334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64" creationId="{5C0A3DA8-BF3C-4FFE-5F2A-C5CAE3DE427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67" creationId="{69F77AA3-1EC5-C01A-F4FC-DCEEE156A5C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96897901" sldId="272"/>
            <ac:spMk id="84" creationId="{31505245-FC34-040D-3571-9514051F0517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887266827" sldId="277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8" creationId="{158B9555-331C-EDCB-2C2E-89C19EC3E74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18" creationId="{97AA6FFA-A788-BCB3-DC71-21401FB71D8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23" creationId="{4837E144-BC5C-0C51-DAF4-44CC309B400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38" creationId="{08A2AE1A-2154-BEA9-3CA0-1636F5FBD3D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53" creationId="{68C8311F-B6DE-8D81-583A-6AB5C909E9D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69" creationId="{A246FE79-691F-523A-7C3B-3CBAD0FA4D9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71" creationId="{C3EC902B-2A69-BD3C-3EE1-613D45F85F2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76" creationId="{687E755D-7596-F4F4-1360-38C0696CEF7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90" creationId="{1CD2AC57-A6B3-CDC2-85CA-3B1324A8CBCB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887266827" sldId="277"/>
            <ac:spMk id="92" creationId="{9EEF35AF-0A3F-BF71-9235-01F81AEC7AE2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1044482446" sldId="278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4" creationId="{E897BD84-959E-C081-675E-DA19796CEF7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7" creationId="{E6280E6F-1319-1830-2F26-AD65B368A3B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123" creationId="{C5AD73A2-6F3D-6245-76F5-FEAA8EEE1765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56" creationId="{F46BA3B4-C585-92C7-E66A-7DFB527308F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57" creationId="{EB16BF6C-E8C2-6666-29A9-94F0BAEDFE9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60" creationId="{BDB74918-3528-33A1-ED82-1CAEB9364A1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76" creationId="{9DA8EBEB-D1C5-0E7E-8846-F18E7B631B32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80" creationId="{55CF80E4-F4AC-70B9-8A70-1625561E3ED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296" creationId="{78197D25-5598-AE65-0C26-0EADC3B5C05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44482446" sldId="278"/>
            <ac:spMk id="338" creationId="{890E2DF2-5161-0B8F-2D1C-129458E801FB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2672922262" sldId="279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2" creationId="{2F53860A-0AB8-E05E-F0CC-81CF40A6BFB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5" creationId="{AB215B0B-AA00-35FA-AAC4-B76090560C2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6" creationId="{EAC76756-5A05-B529-31EA-5506978B57F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7" creationId="{8B9357B3-8710-F7A9-83B7-9308C0F34B5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9" creationId="{75004F56-0EBA-869D-27D2-309F861771A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11" creationId="{FD7EC35C-CB73-31F7-598D-3B9B2B92DB1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20" creationId="{D7517057-9AA1-E2B1-D6C6-7D21FDDC9611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672922262" sldId="279"/>
            <ac:spMk id="46" creationId="{B051C126-F40C-15F9-E1CE-DC8D5B36F3E6}"/>
          </ac:spMkLst>
        </pc:spChg>
        <pc:graphicFrameChg chg="modGraphic">
          <ac:chgData name="Donatas Grigonis" userId="5f3ca257ae7b43be" providerId="LiveId" clId="{066F6BB3-3424-45B7-9F55-10C855F672B1}" dt="2026-06-19T07:38:17.572" v="42" actId="790"/>
          <ac:graphicFrameMkLst>
            <pc:docMk/>
            <pc:sldMk cId="2672922262" sldId="279"/>
            <ac:graphicFrameMk id="3" creationId="{C8F331E3-3416-B032-85C4-0F7CA2C607BC}"/>
          </ac:graphicFrameMkLst>
        </pc:graphicFrameChg>
        <pc:graphicFrameChg chg="modGraphic">
          <ac:chgData name="Donatas Grigonis" userId="5f3ca257ae7b43be" providerId="LiveId" clId="{066F6BB3-3424-45B7-9F55-10C855F672B1}" dt="2026-06-19T07:38:17.572" v="42" actId="790"/>
          <ac:graphicFrameMkLst>
            <pc:docMk/>
            <pc:sldMk cId="2672922262" sldId="279"/>
            <ac:graphicFrameMk id="8" creationId="{7F793860-21A2-B82B-8979-1F4F3B5D990F}"/>
          </ac:graphicFrameMkLst>
        </pc:graphicFrame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1051804313" sldId="290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16" creationId="{4495F182-1696-E80A-1B5A-0F3D69B4A64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25" creationId="{FBFFE58A-2B8A-64FE-3359-6F81C9AB9A0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26" creationId="{70CE1DC1-4EBC-7086-4F99-0CDB9209865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29" creationId="{A75E4395-2511-6C11-AE3B-EFB85FBB3E8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30" creationId="{3455C72B-56CC-D9E1-2191-CCB55F85A5D3}"/>
          </ac:spMkLst>
        </pc:spChg>
        <pc:spChg chg="mod">
          <ac:chgData name="Donatas Grigonis" userId="5f3ca257ae7b43be" providerId="LiveId" clId="{066F6BB3-3424-45B7-9F55-10C855F672B1}" dt="2026-06-19T07:37:35.806" v="12" actId="20577"/>
          <ac:spMkLst>
            <pc:docMk/>
            <pc:sldMk cId="1051804313" sldId="290"/>
            <ac:spMk id="36" creationId="{5877577E-89DE-FB2D-7F95-BB89B398155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38" creationId="{510615EB-7435-5CC8-CC34-827081BA698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57" creationId="{D64C3A10-7B8E-664C-BDCC-2DA9315410B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59" creationId="{E8697338-70FB-DCC3-9175-9491240F672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72" creationId="{CD1B154C-B6CD-A053-A2E3-BB39A0D96A0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1051804313" sldId="290"/>
            <ac:spMk id="84" creationId="{5CC64EBB-7097-51CE-1727-4BB160C92852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497340495" sldId="291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6" creationId="{E133FFF8-D6F0-58B4-6421-95BDF9191D5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8" creationId="{2FCD0A1C-4615-4D56-C2F4-B502E80CE4F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13" creationId="{A73B3233-6F11-6D83-6FE8-7362B61542F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14" creationId="{DF358F50-AD62-156C-4F61-D8CFBBC6750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20" creationId="{BBD3DED4-2B8A-8654-680A-4A885F084BF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21" creationId="{730C8184-857F-856E-16EF-077818630C0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26" creationId="{FDEE3FB7-84FB-AE9A-D157-7B135613112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31" creationId="{1EF3CD81-CDE5-4083-F16B-4A61D9FCFF50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36" creationId="{4AF3A502-EB82-3F55-DEAE-16EB08800B6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497340495" sldId="291"/>
            <ac:spMk id="51" creationId="{901F9D89-05E0-8205-1D39-EF835FABA3B6}"/>
          </ac:spMkLst>
        </pc:spChg>
        <pc:spChg chg="mod">
          <ac:chgData name="Donatas Grigonis" userId="5f3ca257ae7b43be" providerId="LiveId" clId="{066F6BB3-3424-45B7-9F55-10C855F672B1}" dt="2026-06-19T07:37:49.274" v="27" actId="20577"/>
          <ac:spMkLst>
            <pc:docMk/>
            <pc:sldMk cId="497340495" sldId="291"/>
            <ac:spMk id="56" creationId="{93DA7969-7E6F-7E4B-C953-1F206816E0DB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3524267199" sldId="292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3" creationId="{07558138-7CF4-9032-7C79-9647D3ADD08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4" creationId="{3C945890-AC54-1656-A901-1FA184611F14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5" creationId="{FB9F8DAE-652D-6D04-A4A9-70DDA057C3ED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10" creationId="{6AB0CA0E-302E-FC4E-98C5-385225E0D2E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14" creationId="{19BD8C44-0AC8-4FE7-E260-9B9746AADCD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21" creationId="{3231A0E9-095B-F5B3-6187-5236F11C615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22" creationId="{1AE7DCAD-5C7F-C299-9581-84EE704CCA43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25" creationId="{703DCAAF-E21C-E5EC-6B10-718D66018DD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35" creationId="{FA544850-8AA1-C068-1A95-13F4B716B13F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524267199" sldId="292"/>
            <ac:spMk id="65" creationId="{849EA0DA-44F4-7A93-7546-7AEE4B966796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3404646707" sldId="293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6" creationId="{D479BD70-F226-069C-AC36-14849B3AF4F9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8" creationId="{6707376A-60A8-5BBB-5113-8096C55B90D2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16" creationId="{39FE4D5B-DCC5-47C6-C421-CF387E80F0A8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21" creationId="{EF3A3F05-8061-DA6F-0391-8D7F88BBEC6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26" creationId="{22CD9EF0-8C0F-98D5-79F4-38B9B9F4ECCC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35" creationId="{6A28B274-B961-3017-BE5D-CEB4369CE2B6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43" creationId="{9BF79366-2FA4-81FD-D4D0-79C4404395AA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51" creationId="{5E5BD5C3-828E-72B6-1993-F484D6E7228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53" creationId="{B51D567C-64C5-1B45-89A0-E2C0EEE577F2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3404646707" sldId="293"/>
            <ac:spMk id="56" creationId="{6AA0282B-66EC-42F6-142F-92B556E3D161}"/>
          </ac:spMkLst>
        </pc:spChg>
      </pc:sldChg>
      <pc:sldChg chg="modSp mod">
        <pc:chgData name="Donatas Grigonis" userId="5f3ca257ae7b43be" providerId="LiveId" clId="{066F6BB3-3424-45B7-9F55-10C855F672B1}" dt="2026-06-19T07:38:17.572" v="42" actId="790"/>
        <pc:sldMkLst>
          <pc:docMk/>
          <pc:sldMk cId="2308716931" sldId="294"/>
        </pc:sldMkLst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308716931" sldId="294"/>
            <ac:spMk id="8" creationId="{D0863C32-5190-4B3B-6C15-C7C248B4CF1A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308716931" sldId="294"/>
            <ac:spMk id="16" creationId="{5A753F31-5C7B-75E8-4323-B5F82DDF6417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308716931" sldId="294"/>
            <ac:spMk id="21" creationId="{474E92E8-841A-C28A-5267-18F9706A027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308716931" sldId="294"/>
            <ac:spMk id="22" creationId="{011D151A-2EB9-FD34-B451-7E6654905ECE}"/>
          </ac:spMkLst>
        </pc:spChg>
        <pc:spChg chg="mod">
          <ac:chgData name="Donatas Grigonis" userId="5f3ca257ae7b43be" providerId="LiveId" clId="{066F6BB3-3424-45B7-9F55-10C855F672B1}" dt="2026-06-19T07:38:17.572" v="42" actId="790"/>
          <ac:spMkLst>
            <pc:docMk/>
            <pc:sldMk cId="2308716931" sldId="294"/>
            <ac:spMk id="33" creationId="{8006D594-182A-C892-2BF7-E019EEDFAE6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7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1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7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3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8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3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1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EDBBE-BF0E-4AE4-856A-389BB1AA3826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image" Target="../media/image25.png"/><Relationship Id="rId16" Type="http://schemas.openxmlformats.org/officeDocument/2006/relationships/image" Target="../media/image3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5.svg"/><Relationship Id="rId4" Type="http://schemas.openxmlformats.org/officeDocument/2006/relationships/image" Target="../media/image42.sv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svg"/><Relationship Id="rId7" Type="http://schemas.openxmlformats.org/officeDocument/2006/relationships/image" Target="../media/image50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g"/><Relationship Id="rId5" Type="http://schemas.openxmlformats.org/officeDocument/2006/relationships/image" Target="../media/image48.svg"/><Relationship Id="rId10" Type="http://schemas.openxmlformats.org/officeDocument/2006/relationships/image" Target="../media/image53.jpg"/><Relationship Id="rId4" Type="http://schemas.openxmlformats.org/officeDocument/2006/relationships/image" Target="../media/image47.png"/><Relationship Id="rId9" Type="http://schemas.openxmlformats.org/officeDocument/2006/relationships/image" Target="../media/image5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59.png"/><Relationship Id="rId18" Type="http://schemas.openxmlformats.org/officeDocument/2006/relationships/image" Target="../media/image35.svg"/><Relationship Id="rId3" Type="http://schemas.openxmlformats.org/officeDocument/2006/relationships/image" Target="../media/image26.png"/><Relationship Id="rId21" Type="http://schemas.openxmlformats.org/officeDocument/2006/relationships/image" Target="../media/image63.png"/><Relationship Id="rId7" Type="http://schemas.openxmlformats.org/officeDocument/2006/relationships/image" Target="../media/image43.png"/><Relationship Id="rId12" Type="http://schemas.openxmlformats.org/officeDocument/2006/relationships/image" Target="../media/image46.svg"/><Relationship Id="rId17" Type="http://schemas.openxmlformats.org/officeDocument/2006/relationships/image" Target="../media/image34.png"/><Relationship Id="rId2" Type="http://schemas.openxmlformats.org/officeDocument/2006/relationships/image" Target="../media/image54.png"/><Relationship Id="rId16" Type="http://schemas.openxmlformats.org/officeDocument/2006/relationships/image" Target="../media/image62.svg"/><Relationship Id="rId20" Type="http://schemas.openxmlformats.org/officeDocument/2006/relationships/image" Target="../media/image3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svg"/><Relationship Id="rId11" Type="http://schemas.openxmlformats.org/officeDocument/2006/relationships/image" Target="../media/image45.png"/><Relationship Id="rId24" Type="http://schemas.openxmlformats.org/officeDocument/2006/relationships/image" Target="../media/image66.png"/><Relationship Id="rId5" Type="http://schemas.openxmlformats.org/officeDocument/2006/relationships/image" Target="../media/image55.png"/><Relationship Id="rId15" Type="http://schemas.openxmlformats.org/officeDocument/2006/relationships/image" Target="../media/image61.png"/><Relationship Id="rId23" Type="http://schemas.openxmlformats.org/officeDocument/2006/relationships/image" Target="../media/image65.png"/><Relationship Id="rId10" Type="http://schemas.openxmlformats.org/officeDocument/2006/relationships/image" Target="../media/image58.png"/><Relationship Id="rId19" Type="http://schemas.openxmlformats.org/officeDocument/2006/relationships/image" Target="../media/image30.png"/><Relationship Id="rId4" Type="http://schemas.openxmlformats.org/officeDocument/2006/relationships/image" Target="../media/image27.svg"/><Relationship Id="rId9" Type="http://schemas.openxmlformats.org/officeDocument/2006/relationships/image" Target="../media/image57.png"/><Relationship Id="rId14" Type="http://schemas.openxmlformats.org/officeDocument/2006/relationships/image" Target="../media/image60.svg"/><Relationship Id="rId22" Type="http://schemas.openxmlformats.org/officeDocument/2006/relationships/image" Target="../media/image6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13" Type="http://schemas.openxmlformats.org/officeDocument/2006/relationships/image" Target="../media/image78.png"/><Relationship Id="rId18" Type="http://schemas.openxmlformats.org/officeDocument/2006/relationships/image" Target="../media/image56.svg"/><Relationship Id="rId3" Type="http://schemas.openxmlformats.org/officeDocument/2006/relationships/image" Target="../media/image68.png"/><Relationship Id="rId21" Type="http://schemas.openxmlformats.org/officeDocument/2006/relationships/image" Target="../media/image84.png"/><Relationship Id="rId7" Type="http://schemas.openxmlformats.org/officeDocument/2006/relationships/image" Target="../media/image72.png"/><Relationship Id="rId12" Type="http://schemas.openxmlformats.org/officeDocument/2006/relationships/image" Target="../media/image77.svg"/><Relationship Id="rId17" Type="http://schemas.openxmlformats.org/officeDocument/2006/relationships/image" Target="../media/image55.png"/><Relationship Id="rId2" Type="http://schemas.openxmlformats.org/officeDocument/2006/relationships/image" Target="../media/image67.png"/><Relationship Id="rId16" Type="http://schemas.openxmlformats.org/officeDocument/2006/relationships/image" Target="../media/image81.sv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23" Type="http://schemas.openxmlformats.org/officeDocument/2006/relationships/image" Target="../media/image86.png"/><Relationship Id="rId10" Type="http://schemas.openxmlformats.org/officeDocument/2006/relationships/image" Target="../media/image75.svg"/><Relationship Id="rId19" Type="http://schemas.openxmlformats.org/officeDocument/2006/relationships/image" Target="../media/image82.jpe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svg"/><Relationship Id="rId22" Type="http://schemas.openxmlformats.org/officeDocument/2006/relationships/image" Target="../media/image8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13" Type="http://schemas.openxmlformats.org/officeDocument/2006/relationships/image" Target="../media/image96.png"/><Relationship Id="rId3" Type="http://schemas.openxmlformats.org/officeDocument/2006/relationships/image" Target="../media/image88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11" Type="http://schemas.openxmlformats.org/officeDocument/2006/relationships/image" Target="../media/image94.png"/><Relationship Id="rId5" Type="http://schemas.openxmlformats.org/officeDocument/2006/relationships/image" Target="../media/image43.png"/><Relationship Id="rId10" Type="http://schemas.openxmlformats.org/officeDocument/2006/relationships/image" Target="../media/image93.svg"/><Relationship Id="rId4" Type="http://schemas.openxmlformats.org/officeDocument/2006/relationships/image" Target="../media/image89.sv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hdphoto" Target="../media/hdphoto1.wdp"/><Relationship Id="rId7" Type="http://schemas.openxmlformats.org/officeDocument/2006/relationships/image" Target="../media/image10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97.png"/><Relationship Id="rId5" Type="http://schemas.microsoft.com/office/2007/relationships/hdphoto" Target="../media/hdphoto2.wdp"/><Relationship Id="rId10" Type="http://schemas.openxmlformats.org/officeDocument/2006/relationships/image" Target="../media/image104.png"/><Relationship Id="rId4" Type="http://schemas.openxmlformats.org/officeDocument/2006/relationships/image" Target="../media/image99.png"/><Relationship Id="rId9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svg"/><Relationship Id="rId5" Type="http://schemas.openxmlformats.org/officeDocument/2006/relationships/image" Target="../media/image108.png"/><Relationship Id="rId4" Type="http://schemas.openxmlformats.org/officeDocument/2006/relationships/image" Target="../media/image107.svg"/><Relationship Id="rId9" Type="http://schemas.openxmlformats.org/officeDocument/2006/relationships/image" Target="../media/image11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21.png"/><Relationship Id="rId18" Type="http://schemas.openxmlformats.org/officeDocument/2006/relationships/image" Target="../media/image124.svg"/><Relationship Id="rId3" Type="http://schemas.openxmlformats.org/officeDocument/2006/relationships/image" Target="../media/image114.png"/><Relationship Id="rId21" Type="http://schemas.openxmlformats.org/officeDocument/2006/relationships/image" Target="../media/image127.png"/><Relationship Id="rId7" Type="http://schemas.openxmlformats.org/officeDocument/2006/relationships/image" Target="../media/image17.png"/><Relationship Id="rId12" Type="http://schemas.openxmlformats.org/officeDocument/2006/relationships/image" Target="../media/image110.png"/><Relationship Id="rId17" Type="http://schemas.openxmlformats.org/officeDocument/2006/relationships/image" Target="../media/image123.png"/><Relationship Id="rId2" Type="http://schemas.openxmlformats.org/officeDocument/2006/relationships/image" Target="../media/image113.png"/><Relationship Id="rId16" Type="http://schemas.openxmlformats.org/officeDocument/2006/relationships/image" Target="../media/image62.svg"/><Relationship Id="rId20" Type="http://schemas.openxmlformats.org/officeDocument/2006/relationships/image" Target="../media/image12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svg"/><Relationship Id="rId11" Type="http://schemas.openxmlformats.org/officeDocument/2006/relationships/image" Target="../media/image120.png"/><Relationship Id="rId24" Type="http://schemas.openxmlformats.org/officeDocument/2006/relationships/image" Target="../media/image130.svg"/><Relationship Id="rId5" Type="http://schemas.openxmlformats.org/officeDocument/2006/relationships/image" Target="../media/image116.png"/><Relationship Id="rId15" Type="http://schemas.openxmlformats.org/officeDocument/2006/relationships/image" Target="../media/image61.png"/><Relationship Id="rId23" Type="http://schemas.openxmlformats.org/officeDocument/2006/relationships/image" Target="../media/image129.png"/><Relationship Id="rId10" Type="http://schemas.openxmlformats.org/officeDocument/2006/relationships/image" Target="../media/image119.svg"/><Relationship Id="rId19" Type="http://schemas.openxmlformats.org/officeDocument/2006/relationships/image" Target="../media/image125.png"/><Relationship Id="rId4" Type="http://schemas.openxmlformats.org/officeDocument/2006/relationships/image" Target="../media/image115.svg"/><Relationship Id="rId9" Type="http://schemas.openxmlformats.org/officeDocument/2006/relationships/image" Target="../media/image118.png"/><Relationship Id="rId14" Type="http://schemas.openxmlformats.org/officeDocument/2006/relationships/image" Target="../media/image122.png"/><Relationship Id="rId22" Type="http://schemas.openxmlformats.org/officeDocument/2006/relationships/image" Target="../media/image12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132.png"/><Relationship Id="rId7" Type="http://schemas.openxmlformats.org/officeDocument/2006/relationships/image" Target="../media/image7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svg"/><Relationship Id="rId5" Type="http://schemas.openxmlformats.org/officeDocument/2006/relationships/image" Target="../media/image134.png"/><Relationship Id="rId4" Type="http://schemas.openxmlformats.org/officeDocument/2006/relationships/image" Target="../media/image133.svg"/><Relationship Id="rId9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4534E0-B420-44E4-EC9E-396F2391E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r="6097" b="6313"/>
          <a:stretch>
            <a:fillRect/>
          </a:stretch>
        </p:blipFill>
        <p:spPr>
          <a:xfrm>
            <a:off x="0" y="-12340"/>
            <a:ext cx="6858000" cy="992786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6E8545E5-18AA-2A83-18FF-933DA17FF8EB}"/>
              </a:ext>
            </a:extLst>
          </p:cNvPr>
          <p:cNvGrpSpPr/>
          <p:nvPr/>
        </p:nvGrpSpPr>
        <p:grpSpPr>
          <a:xfrm>
            <a:off x="333375" y="8763477"/>
            <a:ext cx="3181984" cy="718185"/>
            <a:chOff x="333375" y="8763477"/>
            <a:chExt cx="3181984" cy="71818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12881F-EE13-E51B-6F9F-9D9AB764DC4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75" y="8763477"/>
              <a:ext cx="0" cy="718185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6B0E4D0-4A72-F13A-9C84-D607EAE2E5FA}"/>
                </a:ext>
              </a:extLst>
            </p:cNvPr>
            <p:cNvGrpSpPr/>
            <p:nvPr/>
          </p:nvGrpSpPr>
          <p:grpSpPr>
            <a:xfrm>
              <a:off x="386080" y="8871770"/>
              <a:ext cx="3129279" cy="486209"/>
              <a:chOff x="533400" y="8839558"/>
              <a:chExt cx="3779655" cy="48620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1B799E-A4DC-8AED-541E-8E8F8A43D5B7}"/>
                  </a:ext>
                </a:extLst>
              </p:cNvPr>
              <p:cNvSpPr txBox="1"/>
              <p:nvPr/>
            </p:nvSpPr>
            <p:spPr>
              <a:xfrm>
                <a:off x="533400" y="8839558"/>
                <a:ext cx="34053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10-YEAR WARRANTY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AF47F2-62BB-CD58-E012-A69B33B717DF}"/>
                  </a:ext>
                </a:extLst>
              </p:cNvPr>
              <p:cNvSpPr txBox="1"/>
              <p:nvPr/>
            </p:nvSpPr>
            <p:spPr>
              <a:xfrm>
                <a:off x="533400" y="9079546"/>
                <a:ext cx="37796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DURABILITY. RELIABLE QUALITY.</a:t>
                </a:r>
              </a:p>
            </p:txBody>
          </p:sp>
        </p:grp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C1BF65-FFEF-D7C0-84FD-7E06671076AA}"/>
              </a:ext>
            </a:extLst>
          </p:cNvPr>
          <p:cNvCxnSpPr>
            <a:cxnSpLocks/>
          </p:cNvCxnSpPr>
          <p:nvPr/>
        </p:nvCxnSpPr>
        <p:spPr>
          <a:xfrm flipH="1">
            <a:off x="324168" y="2945057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67506BF-F5BF-0115-CD5F-4D8E34426BF5}"/>
              </a:ext>
            </a:extLst>
          </p:cNvPr>
          <p:cNvSpPr txBox="1"/>
          <p:nvPr/>
        </p:nvSpPr>
        <p:spPr>
          <a:xfrm>
            <a:off x="93359" y="600503"/>
            <a:ext cx="40849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spc="6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0BB6BA-C880-1741-56E9-9E4B71D0E998}"/>
              </a:ext>
            </a:extLst>
          </p:cNvPr>
          <p:cNvSpPr txBox="1"/>
          <p:nvPr/>
        </p:nvSpPr>
        <p:spPr>
          <a:xfrm>
            <a:off x="238759" y="2540826"/>
            <a:ext cx="393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87EC9-8112-4ACB-07C4-F619D75B2CCD}"/>
              </a:ext>
            </a:extLst>
          </p:cNvPr>
          <p:cNvSpPr txBox="1"/>
          <p:nvPr/>
        </p:nvSpPr>
        <p:spPr>
          <a:xfrm>
            <a:off x="238759" y="3183698"/>
            <a:ext cx="3284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QUIET COMFORT</a:t>
            </a:r>
          </a:p>
          <a:p>
            <a:r>
              <a:rPr lang="en-US" sz="1504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MODERN ARCHITECTURE</a:t>
            </a:r>
            <a:endParaRPr lang="en-US" sz="1600" noProof="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E68575-10AD-4D38-61B9-B26B007A9D4E}"/>
              </a:ext>
            </a:extLst>
          </p:cNvPr>
          <p:cNvGrpSpPr/>
          <p:nvPr/>
        </p:nvGrpSpPr>
        <p:grpSpPr>
          <a:xfrm>
            <a:off x="352183" y="4569900"/>
            <a:ext cx="3067023" cy="576000"/>
            <a:chOff x="352183" y="3921715"/>
            <a:chExt cx="3067023" cy="57600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3401A-0DB2-05FB-E3C0-788407F16F19}"/>
                </a:ext>
              </a:extLst>
            </p:cNvPr>
            <p:cNvSpPr txBox="1"/>
            <p:nvPr/>
          </p:nvSpPr>
          <p:spPr>
            <a:xfrm>
              <a:off x="1069063" y="4040438"/>
              <a:ext cx="23501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HEATING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70371D5-1EAB-B26C-AE68-F903ED107B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2183" y="3921715"/>
              <a:ext cx="576000" cy="576000"/>
              <a:chOff x="352183" y="3921715"/>
              <a:chExt cx="762447" cy="762447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369DD7CA-E1BB-FC4D-D197-7D4D3A145730}"/>
                  </a:ext>
                </a:extLst>
              </p:cNvPr>
              <p:cNvSpPr/>
              <p:nvPr/>
            </p:nvSpPr>
            <p:spPr>
              <a:xfrm>
                <a:off x="352183" y="392171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6" name="Graphic 5" descr="Dim (Medium Sun) outline">
                <a:extLst>
                  <a:ext uri="{FF2B5EF4-FFF2-40B4-BE49-F238E27FC236}">
                    <a16:creationId xmlns:a16="http://schemas.microsoft.com/office/drawing/2014/main" id="{FF96EFB3-2D36-D438-B951-16BD5213DF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5341" y="3954873"/>
                <a:ext cx="696130" cy="696130"/>
              </a:xfrm>
              <a:prstGeom prst="rect">
                <a:avLst/>
              </a:prstGeom>
            </p:spPr>
          </p:pic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E48467-F7BB-0089-E960-E1148EFD94E7}"/>
              </a:ext>
            </a:extLst>
          </p:cNvPr>
          <p:cNvGrpSpPr/>
          <p:nvPr/>
        </p:nvGrpSpPr>
        <p:grpSpPr>
          <a:xfrm>
            <a:off x="352183" y="6023929"/>
            <a:ext cx="3991897" cy="576000"/>
            <a:chOff x="352183" y="5772175"/>
            <a:chExt cx="3991897" cy="57600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F2D3A77-905E-F930-31D6-88F6E5202BC7}"/>
                </a:ext>
              </a:extLst>
            </p:cNvPr>
            <p:cNvSpPr txBox="1"/>
            <p:nvPr/>
          </p:nvSpPr>
          <p:spPr>
            <a:xfrm>
              <a:off x="1058903" y="5890898"/>
              <a:ext cx="3285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ABSOLUTE SILENCE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6F248A6-F81D-93CF-78E1-E9F991595C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2183" y="5772175"/>
              <a:ext cx="576000" cy="576000"/>
              <a:chOff x="352183" y="5772175"/>
              <a:chExt cx="762447" cy="762447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BD80625-E0A6-274C-2506-AC552A8B9A86}"/>
                  </a:ext>
                </a:extLst>
              </p:cNvPr>
              <p:cNvSpPr/>
              <p:nvPr/>
            </p:nvSpPr>
            <p:spPr>
              <a:xfrm>
                <a:off x="352183" y="577217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9" name="Graphic 8" descr="Mute speaker outline">
                <a:extLst>
                  <a:ext uri="{FF2B5EF4-FFF2-40B4-BE49-F238E27FC236}">
                    <a16:creationId xmlns:a16="http://schemas.microsoft.com/office/drawing/2014/main" id="{D953C965-E110-2397-4CE6-EC193E9F7B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43332" y="5863324"/>
                <a:ext cx="580149" cy="580149"/>
              </a:xfrm>
              <a:prstGeom prst="rect">
                <a:avLst/>
              </a:prstGeom>
            </p:spPr>
          </p:pic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51796D-8A9D-FA7A-BFC7-90442363E4E0}"/>
              </a:ext>
            </a:extLst>
          </p:cNvPr>
          <p:cNvGrpSpPr/>
          <p:nvPr/>
        </p:nvGrpSpPr>
        <p:grpSpPr>
          <a:xfrm>
            <a:off x="352183" y="5279035"/>
            <a:ext cx="3991897" cy="576000"/>
            <a:chOff x="352183" y="4849311"/>
            <a:chExt cx="3991897" cy="5760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A149C5-659C-58D1-90BA-E206CA387A0B}"/>
                </a:ext>
              </a:extLst>
            </p:cNvPr>
            <p:cNvSpPr txBox="1"/>
            <p:nvPr/>
          </p:nvSpPr>
          <p:spPr>
            <a:xfrm>
              <a:off x="1058903" y="4968034"/>
              <a:ext cx="3285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NATURAL CONVECTION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52F3FE3-DAB1-0B5C-BB08-6E5AFCEACB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2183" y="4849311"/>
              <a:ext cx="576000" cy="576000"/>
              <a:chOff x="352183" y="4849311"/>
              <a:chExt cx="762447" cy="762447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597C8585-9B46-E426-9368-A038D3072CD1}"/>
                  </a:ext>
                </a:extLst>
              </p:cNvPr>
              <p:cNvSpPr/>
              <p:nvPr/>
            </p:nvSpPr>
            <p:spPr>
              <a:xfrm>
                <a:off x="352183" y="4849311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C5DB708E-93CA-BF25-6BF1-1F03F6604E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10118" y="5041652"/>
                <a:ext cx="446577" cy="377765"/>
              </a:xfrm>
              <a:prstGeom prst="rect">
                <a:avLst/>
              </a:prstGeom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39F2D82-A9FA-F23A-03DD-D0E7C2B9F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69" y="278855"/>
            <a:ext cx="2182311" cy="30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D621-BEC3-3E41-960A-FD27EB3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68C3AD-9965-3E10-5019-ECFB42C78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9" r="9939"/>
          <a:stretch>
            <a:fillRect/>
          </a:stretch>
        </p:blipFill>
        <p:spPr>
          <a:xfrm>
            <a:off x="0" y="0"/>
            <a:ext cx="6858000" cy="607161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C9A4A-88F7-B060-203E-E5744764C076}"/>
              </a:ext>
            </a:extLst>
          </p:cNvPr>
          <p:cNvSpPr/>
          <p:nvPr/>
        </p:nvSpPr>
        <p:spPr>
          <a:xfrm>
            <a:off x="0" y="0"/>
            <a:ext cx="6858000" cy="6071616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BF2AE6-022E-8BF6-B23B-DDB0CD97DDB3}"/>
              </a:ext>
            </a:extLst>
          </p:cNvPr>
          <p:cNvSpPr txBox="1"/>
          <p:nvPr/>
        </p:nvSpPr>
        <p:spPr>
          <a:xfrm>
            <a:off x="247011" y="2013828"/>
            <a:ext cx="32459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 trench heaters work on the principle of natural convection - without fans and without noise.</a:t>
            </a:r>
          </a:p>
          <a:p>
            <a:endParaRPr lang="en-US" sz="16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6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Optimally designed heat exchangers create a gentle, evenly distributed heat curtain at the window, maintain a comfortable room temperature and keep the cold from entering.</a:t>
            </a:r>
          </a:p>
          <a:p>
            <a:endParaRPr lang="en-US" sz="16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6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 is an elegant, durable and economical solution for modern architecture.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E74AB-121C-0EC7-5C37-9310CC404C65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 | TRENCH HEATERS FC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6E8123-26D8-1F02-DD8C-4B52AF272FDE}"/>
              </a:ext>
            </a:extLst>
          </p:cNvPr>
          <p:cNvSpPr txBox="1"/>
          <p:nvPr/>
        </p:nvSpPr>
        <p:spPr>
          <a:xfrm>
            <a:off x="239391" y="521711"/>
            <a:ext cx="4343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HEAT FOR MODERN ARCHITECTURE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66D72A-AAD2-6E83-BE25-CAFB5DBA8239}"/>
              </a:ext>
            </a:extLst>
          </p:cNvPr>
          <p:cNvCxnSpPr>
            <a:cxnSpLocks/>
          </p:cNvCxnSpPr>
          <p:nvPr/>
        </p:nvCxnSpPr>
        <p:spPr>
          <a:xfrm flipH="1">
            <a:off x="2093597" y="6571054"/>
            <a:ext cx="10180" cy="243957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356C59-FE8E-1B45-144E-2D605BFC1CF9}"/>
              </a:ext>
            </a:extLst>
          </p:cNvPr>
          <p:cNvCxnSpPr>
            <a:cxnSpLocks/>
          </p:cNvCxnSpPr>
          <p:nvPr/>
        </p:nvCxnSpPr>
        <p:spPr>
          <a:xfrm flipH="1">
            <a:off x="4284671" y="6571054"/>
            <a:ext cx="10180" cy="243957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39A1C-7F4B-1961-1B37-C2DA5D773A92}"/>
              </a:ext>
            </a:extLst>
          </p:cNvPr>
          <p:cNvCxnSpPr>
            <a:cxnSpLocks/>
          </p:cNvCxnSpPr>
          <p:nvPr/>
        </p:nvCxnSpPr>
        <p:spPr>
          <a:xfrm flipH="1">
            <a:off x="324168" y="173077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E4FD716-0911-17FA-6033-4CE5A24CE1CA}"/>
              </a:ext>
            </a:extLst>
          </p:cNvPr>
          <p:cNvSpPr txBox="1"/>
          <p:nvPr/>
        </p:nvSpPr>
        <p:spPr>
          <a:xfrm>
            <a:off x="204784" y="7510587"/>
            <a:ext cx="1742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HEATING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45FF4C-AD88-F892-DBAC-26566DDF05B6}"/>
              </a:ext>
            </a:extLst>
          </p:cNvPr>
          <p:cNvGrpSpPr/>
          <p:nvPr/>
        </p:nvGrpSpPr>
        <p:grpSpPr>
          <a:xfrm>
            <a:off x="694717" y="6571054"/>
            <a:ext cx="762447" cy="762447"/>
            <a:chOff x="844373" y="5865101"/>
            <a:chExt cx="762447" cy="762447"/>
          </a:xfrm>
        </p:grpSpPr>
        <p:pic>
          <p:nvPicPr>
            <p:cNvPr id="25" name="Graphic 24" descr="Dim (Medium Sun) outline">
              <a:extLst>
                <a:ext uri="{FF2B5EF4-FFF2-40B4-BE49-F238E27FC236}">
                  <a16:creationId xmlns:a16="http://schemas.microsoft.com/office/drawing/2014/main" id="{C357411D-637C-01D7-E75F-EF14A5243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7531" y="5898259"/>
              <a:ext cx="696130" cy="696130"/>
            </a:xfrm>
            <a:prstGeom prst="rect">
              <a:avLst/>
            </a:prstGeom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5BD06C7-1AAD-D36B-D498-22BBE6F6BDF2}"/>
                </a:ext>
              </a:extLst>
            </p:cNvPr>
            <p:cNvSpPr/>
            <p:nvPr/>
          </p:nvSpPr>
          <p:spPr>
            <a:xfrm>
              <a:off x="844373" y="5865101"/>
              <a:ext cx="762447" cy="76244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48BA11F-C819-F472-3023-3C3781BDC7F0}"/>
              </a:ext>
            </a:extLst>
          </p:cNvPr>
          <p:cNvSpPr txBox="1"/>
          <p:nvPr/>
        </p:nvSpPr>
        <p:spPr>
          <a:xfrm>
            <a:off x="204784" y="8181416"/>
            <a:ext cx="1742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convection</a:t>
            </a:r>
          </a:p>
          <a:p>
            <a:pPr algn="ctr"/>
            <a:r>
              <a:rPr lang="en-US" sz="14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principle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6A8715-34A0-84B5-CCB7-EBCF6BEDBF3C}"/>
              </a:ext>
            </a:extLst>
          </p:cNvPr>
          <p:cNvSpPr txBox="1"/>
          <p:nvPr/>
        </p:nvSpPr>
        <p:spPr>
          <a:xfrm>
            <a:off x="2250277" y="7510587"/>
            <a:ext cx="1887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CONVECTION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3DBE7C-F688-74B9-226E-519718239C79}"/>
              </a:ext>
            </a:extLst>
          </p:cNvPr>
          <p:cNvGrpSpPr/>
          <p:nvPr/>
        </p:nvGrpSpPr>
        <p:grpSpPr>
          <a:xfrm>
            <a:off x="2813001" y="6571054"/>
            <a:ext cx="762447" cy="762447"/>
            <a:chOff x="836815" y="6994099"/>
            <a:chExt cx="762447" cy="76244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46CDEB-E749-9F83-8401-A2C83F9B7335}"/>
                </a:ext>
              </a:extLst>
            </p:cNvPr>
            <p:cNvSpPr/>
            <p:nvPr/>
          </p:nvSpPr>
          <p:spPr>
            <a:xfrm>
              <a:off x="836815" y="6994099"/>
              <a:ext cx="762447" cy="76244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0E62ADA5-BF99-EA6B-E9A8-02C14ED08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4750" y="7186440"/>
              <a:ext cx="446577" cy="377765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890F29A-5747-1627-1340-3D733B4C433E}"/>
              </a:ext>
            </a:extLst>
          </p:cNvPr>
          <p:cNvSpPr txBox="1"/>
          <p:nvPr/>
        </p:nvSpPr>
        <p:spPr>
          <a:xfrm>
            <a:off x="2271250" y="8179850"/>
            <a:ext cx="1882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Gentle, even heat throughout the whole room volume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F71FC2-5977-BC30-9DB4-B31834A0150A}"/>
              </a:ext>
            </a:extLst>
          </p:cNvPr>
          <p:cNvSpPr txBox="1"/>
          <p:nvPr/>
        </p:nvSpPr>
        <p:spPr>
          <a:xfrm>
            <a:off x="4446442" y="7510587"/>
            <a:ext cx="203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NOISELESS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E965FC-999B-D696-0EC8-3CDF9CDB45CF}"/>
              </a:ext>
            </a:extLst>
          </p:cNvPr>
          <p:cNvGrpSpPr/>
          <p:nvPr/>
        </p:nvGrpSpPr>
        <p:grpSpPr>
          <a:xfrm>
            <a:off x="5084302" y="6571054"/>
            <a:ext cx="762447" cy="762447"/>
            <a:chOff x="836815" y="8105963"/>
            <a:chExt cx="762447" cy="76244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E0B352-B4B6-7044-E3BB-E12F8E8BDD40}"/>
                </a:ext>
              </a:extLst>
            </p:cNvPr>
            <p:cNvSpPr/>
            <p:nvPr/>
          </p:nvSpPr>
          <p:spPr>
            <a:xfrm>
              <a:off x="836815" y="8105963"/>
              <a:ext cx="762447" cy="76244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7" name="Graphic 26" descr="Mute speaker outline">
              <a:extLst>
                <a:ext uri="{FF2B5EF4-FFF2-40B4-BE49-F238E27FC236}">
                  <a16:creationId xmlns:a16="http://schemas.microsoft.com/office/drawing/2014/main" id="{1D6494CF-8A5F-FA42-64FC-A968B83FD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7964" y="8197112"/>
              <a:ext cx="580149" cy="580149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FB85A0E3-1214-3A69-3393-36BD0F0BF9F0}"/>
              </a:ext>
            </a:extLst>
          </p:cNvPr>
          <p:cNvSpPr txBox="1"/>
          <p:nvPr/>
        </p:nvSpPr>
        <p:spPr>
          <a:xfrm>
            <a:off x="4441351" y="8179850"/>
            <a:ext cx="2048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Works without fans - no mechanical noise</a:t>
            </a:r>
          </a:p>
        </p:txBody>
      </p:sp>
    </p:spTree>
    <p:extLst>
      <p:ext uri="{BB962C8B-B14F-4D97-AF65-F5344CB8AC3E}">
        <p14:creationId xmlns:p14="http://schemas.microsoft.com/office/powerpoint/2010/main" val="49810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2A8E-3449-B4FD-7DE3-007C86A2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8B9555-331C-EDCB-2C2E-89C19EC3E74E}"/>
              </a:ext>
            </a:extLst>
          </p:cNvPr>
          <p:cNvSpPr txBox="1"/>
          <p:nvPr/>
        </p:nvSpPr>
        <p:spPr>
          <a:xfrm>
            <a:off x="3341671" y="957535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FC | 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A6FFA-A788-BCB3-DC71-21401FB71D8F}"/>
              </a:ext>
            </a:extLst>
          </p:cNvPr>
          <p:cNvSpPr txBox="1"/>
          <p:nvPr/>
        </p:nvSpPr>
        <p:spPr>
          <a:xfrm>
            <a:off x="239390" y="925784"/>
            <a:ext cx="5734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CREATED FOR CLEAN LINES</a:t>
            </a:r>
          </a:p>
          <a:p>
            <a:r>
              <a:rPr lang="en-US" sz="2208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AND A COMFORTABLE ENVIRONMENT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5C401A-A578-2477-80D8-1039AF9366EA}"/>
              </a:ext>
            </a:extLst>
          </p:cNvPr>
          <p:cNvCxnSpPr>
            <a:cxnSpLocks/>
          </p:cNvCxnSpPr>
          <p:nvPr/>
        </p:nvCxnSpPr>
        <p:spPr>
          <a:xfrm flipH="1">
            <a:off x="324168" y="1761340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565993D-B3D7-024E-FC07-3B253A8944EC}"/>
              </a:ext>
            </a:extLst>
          </p:cNvPr>
          <p:cNvCxnSpPr>
            <a:cxnSpLocks/>
          </p:cNvCxnSpPr>
          <p:nvPr/>
        </p:nvCxnSpPr>
        <p:spPr>
          <a:xfrm flipH="1">
            <a:off x="2708999" y="3342975"/>
            <a:ext cx="3570110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8C8311F-B6DE-8D81-583A-6AB5C909E9DD}"/>
              </a:ext>
            </a:extLst>
          </p:cNvPr>
          <p:cNvSpPr txBox="1"/>
          <p:nvPr/>
        </p:nvSpPr>
        <p:spPr>
          <a:xfrm>
            <a:off x="239392" y="521711"/>
            <a:ext cx="408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WHERE DOES FC FIT?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28C04AE-76AD-394B-FAA7-665B15387D44}"/>
              </a:ext>
            </a:extLst>
          </p:cNvPr>
          <p:cNvGrpSpPr/>
          <p:nvPr/>
        </p:nvGrpSpPr>
        <p:grpSpPr>
          <a:xfrm>
            <a:off x="324168" y="1958506"/>
            <a:ext cx="6165532" cy="1298445"/>
            <a:chOff x="324168" y="1958506"/>
            <a:chExt cx="6165532" cy="1298445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3D3DC1C5-A58D-33C2-DAD0-A4AB00164D92}"/>
                </a:ext>
              </a:extLst>
            </p:cNvPr>
            <p:cNvGrpSpPr/>
            <p:nvPr/>
          </p:nvGrpSpPr>
          <p:grpSpPr>
            <a:xfrm>
              <a:off x="3734005" y="2203309"/>
              <a:ext cx="2755695" cy="808839"/>
              <a:chOff x="3734005" y="2111784"/>
              <a:chExt cx="2755695" cy="80883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37E144-BC5C-0C51-DAF4-44CC309B400E}"/>
                  </a:ext>
                </a:extLst>
              </p:cNvPr>
              <p:cNvSpPr txBox="1"/>
              <p:nvPr/>
            </p:nvSpPr>
            <p:spPr>
              <a:xfrm>
                <a:off x="3734005" y="2111784"/>
                <a:ext cx="27556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Residential houses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8A2AE1A-2154-BEA9-3CA0-1636F5FBD3DC}"/>
                  </a:ext>
                </a:extLst>
              </p:cNvPr>
              <p:cNvSpPr txBox="1"/>
              <p:nvPr/>
            </p:nvSpPr>
            <p:spPr>
              <a:xfrm>
                <a:off x="3734005" y="2397403"/>
                <a:ext cx="2755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Villas, apartments, private residences</a:t>
                </a: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E58E232-CCC9-DAA6-B161-B2ED6A05A6C6}"/>
                </a:ext>
              </a:extLst>
            </p:cNvPr>
            <p:cNvGrpSpPr/>
            <p:nvPr/>
          </p:nvGrpSpPr>
          <p:grpSpPr>
            <a:xfrm>
              <a:off x="2813001" y="2226505"/>
              <a:ext cx="762447" cy="762447"/>
              <a:chOff x="2813001" y="2111784"/>
              <a:chExt cx="762447" cy="762447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13CD527-29DE-3F80-5CAE-19E52802FEA0}"/>
                  </a:ext>
                </a:extLst>
              </p:cNvPr>
              <p:cNvSpPr/>
              <p:nvPr/>
            </p:nvSpPr>
            <p:spPr>
              <a:xfrm>
                <a:off x="2813001" y="2111784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48" name="Graphic 47" descr="House outline">
                <a:extLst>
                  <a:ext uri="{FF2B5EF4-FFF2-40B4-BE49-F238E27FC236}">
                    <a16:creationId xmlns:a16="http://schemas.microsoft.com/office/drawing/2014/main" id="{C7ECE5B4-D076-AABD-62E5-ECE54FD675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924173" y="2222956"/>
                <a:ext cx="540102" cy="540102"/>
              </a:xfrm>
              <a:prstGeom prst="rect">
                <a:avLst/>
              </a:prstGeom>
            </p:spPr>
          </p:pic>
        </p:grp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03574A2-0EEA-BFC8-518D-E4838E321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168" y="1958506"/>
              <a:ext cx="1947668" cy="1298445"/>
            </a:xfrm>
            <a:prstGeom prst="rect">
              <a:avLst/>
            </a:prstGeom>
          </p:spPr>
        </p:pic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3780E2C-2E57-9805-B875-8BF76C9DEA43}"/>
              </a:ext>
            </a:extLst>
          </p:cNvPr>
          <p:cNvCxnSpPr>
            <a:cxnSpLocks/>
          </p:cNvCxnSpPr>
          <p:nvPr/>
        </p:nvCxnSpPr>
        <p:spPr>
          <a:xfrm flipH="1">
            <a:off x="2840293" y="4904912"/>
            <a:ext cx="3570110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B13DA7F-3C7A-4A1B-D5E2-40480101859B}"/>
              </a:ext>
            </a:extLst>
          </p:cNvPr>
          <p:cNvGrpSpPr/>
          <p:nvPr/>
        </p:nvGrpSpPr>
        <p:grpSpPr>
          <a:xfrm>
            <a:off x="333374" y="3489959"/>
            <a:ext cx="6150460" cy="1298449"/>
            <a:chOff x="333374" y="3521183"/>
            <a:chExt cx="6150460" cy="1298449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4600DA52-ABE6-829F-2D3D-C467B8D64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374" y="3521183"/>
              <a:ext cx="1947673" cy="1298449"/>
            </a:xfrm>
            <a:prstGeom prst="rect">
              <a:avLst/>
            </a:prstGeom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164037D-D0BF-86E0-E277-929C24AC280F}"/>
                </a:ext>
              </a:extLst>
            </p:cNvPr>
            <p:cNvGrpSpPr/>
            <p:nvPr/>
          </p:nvGrpSpPr>
          <p:grpSpPr>
            <a:xfrm>
              <a:off x="2807135" y="3789184"/>
              <a:ext cx="762447" cy="762447"/>
              <a:chOff x="2807135" y="3560197"/>
              <a:chExt cx="762447" cy="762447"/>
            </a:xfrm>
          </p:grpSpPr>
          <p:pic>
            <p:nvPicPr>
              <p:cNvPr id="46" name="Graphic 45" descr="Sleep outline">
                <a:extLst>
                  <a:ext uri="{FF2B5EF4-FFF2-40B4-BE49-F238E27FC236}">
                    <a16:creationId xmlns:a16="http://schemas.microsoft.com/office/drawing/2014/main" id="{DE223B72-1A79-09D3-26B3-BEDF3E905E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918307" y="3671369"/>
                <a:ext cx="540102" cy="540102"/>
              </a:xfrm>
              <a:prstGeom prst="rect">
                <a:avLst/>
              </a:prstGeom>
            </p:spPr>
          </p:pic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10B0E83B-18AE-CB74-7058-30C4230F4C64}"/>
                  </a:ext>
                </a:extLst>
              </p:cNvPr>
              <p:cNvSpPr/>
              <p:nvPr/>
            </p:nvSpPr>
            <p:spPr>
              <a:xfrm>
                <a:off x="2807135" y="3560197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28CDD4CB-C6D4-3ED6-4B62-A4FAE52EBE12}"/>
                </a:ext>
              </a:extLst>
            </p:cNvPr>
            <p:cNvGrpSpPr/>
            <p:nvPr/>
          </p:nvGrpSpPr>
          <p:grpSpPr>
            <a:xfrm>
              <a:off x="3728139" y="3765988"/>
              <a:ext cx="2755695" cy="808839"/>
              <a:chOff x="3728139" y="3560197"/>
              <a:chExt cx="2755695" cy="80883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246FE79-691F-523A-7C3B-3CBAD0FA4D9E}"/>
                  </a:ext>
                </a:extLst>
              </p:cNvPr>
              <p:cNvSpPr txBox="1"/>
              <p:nvPr/>
            </p:nvSpPr>
            <p:spPr>
              <a:xfrm>
                <a:off x="3728139" y="3560197"/>
                <a:ext cx="27556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Hotels 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C3EC902B-2A69-BD3C-3EE1-613D45F85F2E}"/>
                  </a:ext>
                </a:extLst>
              </p:cNvPr>
              <p:cNvSpPr txBox="1"/>
              <p:nvPr/>
            </p:nvSpPr>
            <p:spPr>
              <a:xfrm>
                <a:off x="3728139" y="3845816"/>
                <a:ext cx="2755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Lobbies, rooms, relaxation areas</a:t>
                </a:r>
              </a:p>
            </p:txBody>
          </p:sp>
        </p:grp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04CBE2F-DE21-A8AA-666A-72B594C0EB8F}"/>
              </a:ext>
            </a:extLst>
          </p:cNvPr>
          <p:cNvCxnSpPr>
            <a:cxnSpLocks/>
          </p:cNvCxnSpPr>
          <p:nvPr/>
        </p:nvCxnSpPr>
        <p:spPr>
          <a:xfrm flipH="1">
            <a:off x="2840293" y="6436368"/>
            <a:ext cx="3570110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67FD716-E063-05AA-8E9D-3D853A10C1D3}"/>
              </a:ext>
            </a:extLst>
          </p:cNvPr>
          <p:cNvGrpSpPr/>
          <p:nvPr/>
        </p:nvGrpSpPr>
        <p:grpSpPr>
          <a:xfrm>
            <a:off x="333375" y="5021416"/>
            <a:ext cx="6150459" cy="1298448"/>
            <a:chOff x="333375" y="5085060"/>
            <a:chExt cx="6150459" cy="1298448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C9E2B75-CC01-C0A5-ED8C-3CB4A6A13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375" y="5085060"/>
              <a:ext cx="1947672" cy="1298448"/>
            </a:xfrm>
            <a:prstGeom prst="rect">
              <a:avLst/>
            </a:prstGeom>
          </p:spPr>
        </p:pic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32D95471-6DC7-03B7-85CA-D90052C71944}"/>
                </a:ext>
              </a:extLst>
            </p:cNvPr>
            <p:cNvGrpSpPr/>
            <p:nvPr/>
          </p:nvGrpSpPr>
          <p:grpSpPr>
            <a:xfrm>
              <a:off x="2807135" y="5353061"/>
              <a:ext cx="762447" cy="762447"/>
              <a:chOff x="2807135" y="5251161"/>
              <a:chExt cx="762447" cy="762447"/>
            </a:xfrm>
          </p:grpSpPr>
          <p:pic>
            <p:nvPicPr>
              <p:cNvPr id="50" name="Graphic 49" descr="City outline">
                <a:extLst>
                  <a:ext uri="{FF2B5EF4-FFF2-40B4-BE49-F238E27FC236}">
                    <a16:creationId xmlns:a16="http://schemas.microsoft.com/office/drawing/2014/main" id="{34A32EF4-7A05-4948-A0BD-6368A272DF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918307" y="5362333"/>
                <a:ext cx="540102" cy="540102"/>
              </a:xfrm>
              <a:prstGeom prst="rect">
                <a:avLst/>
              </a:prstGeom>
            </p:spPr>
          </p:pic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8E77CC4-E8C7-C8BE-D974-031F4D288862}"/>
                  </a:ext>
                </a:extLst>
              </p:cNvPr>
              <p:cNvSpPr/>
              <p:nvPr/>
            </p:nvSpPr>
            <p:spPr>
              <a:xfrm>
                <a:off x="2807135" y="5251161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16DCA864-72B9-965A-BECF-350BE8895F0E}"/>
                </a:ext>
              </a:extLst>
            </p:cNvPr>
            <p:cNvGrpSpPr/>
            <p:nvPr/>
          </p:nvGrpSpPr>
          <p:grpSpPr>
            <a:xfrm>
              <a:off x="3728139" y="5329865"/>
              <a:ext cx="2755695" cy="808839"/>
              <a:chOff x="3728139" y="5251161"/>
              <a:chExt cx="2755695" cy="808839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87E755D-7596-F4F4-1360-38C0696CEF78}"/>
                  </a:ext>
                </a:extLst>
              </p:cNvPr>
              <p:cNvSpPr txBox="1"/>
              <p:nvPr/>
            </p:nvSpPr>
            <p:spPr>
              <a:xfrm>
                <a:off x="3728139" y="5251161"/>
                <a:ext cx="27556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Offices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738E394A-E980-A256-D985-BC6A4A9633BA}"/>
                  </a:ext>
                </a:extLst>
              </p:cNvPr>
              <p:cNvSpPr txBox="1"/>
              <p:nvPr/>
            </p:nvSpPr>
            <p:spPr>
              <a:xfrm>
                <a:off x="3728139" y="5536780"/>
                <a:ext cx="2755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Conference halls, open-plan spaces</a:t>
                </a:r>
              </a:p>
            </p:txBody>
          </p:sp>
        </p:grp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5ADE26E-A93F-865B-7346-05749F94212A}"/>
              </a:ext>
            </a:extLst>
          </p:cNvPr>
          <p:cNvCxnSpPr>
            <a:cxnSpLocks/>
          </p:cNvCxnSpPr>
          <p:nvPr/>
        </p:nvCxnSpPr>
        <p:spPr>
          <a:xfrm flipH="1">
            <a:off x="2834427" y="7967825"/>
            <a:ext cx="3570110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AA1799F-F062-AA96-6218-9CB18B2118AF}"/>
              </a:ext>
            </a:extLst>
          </p:cNvPr>
          <p:cNvGrpSpPr/>
          <p:nvPr/>
        </p:nvGrpSpPr>
        <p:grpSpPr>
          <a:xfrm>
            <a:off x="333374" y="6552872"/>
            <a:ext cx="6382386" cy="1298449"/>
            <a:chOff x="333374" y="6584034"/>
            <a:chExt cx="6382386" cy="1298449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00697A23-CB4D-6B93-E5FE-E6B766245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374" y="6584034"/>
              <a:ext cx="1947673" cy="1298449"/>
            </a:xfrm>
            <a:prstGeom prst="rect">
              <a:avLst/>
            </a:prstGeom>
          </p:spPr>
        </p:pic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EDEF999B-39D0-D761-E40F-B31EBB71F249}"/>
                </a:ext>
              </a:extLst>
            </p:cNvPr>
            <p:cNvGrpSpPr/>
            <p:nvPr/>
          </p:nvGrpSpPr>
          <p:grpSpPr>
            <a:xfrm>
              <a:off x="2801269" y="6852035"/>
              <a:ext cx="762447" cy="762447"/>
              <a:chOff x="2801269" y="6699574"/>
              <a:chExt cx="762447" cy="762447"/>
            </a:xfrm>
          </p:grpSpPr>
          <p:pic>
            <p:nvPicPr>
              <p:cNvPr id="26" name="Graphic 25" descr="Shopping cart outline">
                <a:extLst>
                  <a:ext uri="{FF2B5EF4-FFF2-40B4-BE49-F238E27FC236}">
                    <a16:creationId xmlns:a16="http://schemas.microsoft.com/office/drawing/2014/main" id="{A26234AD-02BD-1112-B9BD-A8744F18C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912441" y="6810746"/>
                <a:ext cx="540102" cy="540102"/>
              </a:xfrm>
              <a:prstGeom prst="rect">
                <a:avLst/>
              </a:prstGeom>
            </p:spPr>
          </p:pic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85E64B2E-A571-D397-B95F-A17D746C3015}"/>
                  </a:ext>
                </a:extLst>
              </p:cNvPr>
              <p:cNvSpPr/>
              <p:nvPr/>
            </p:nvSpPr>
            <p:spPr>
              <a:xfrm>
                <a:off x="2801269" y="6699574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37869F5-941A-0741-0C9D-9E4717AE270C}"/>
                </a:ext>
              </a:extLst>
            </p:cNvPr>
            <p:cNvGrpSpPr/>
            <p:nvPr/>
          </p:nvGrpSpPr>
          <p:grpSpPr>
            <a:xfrm>
              <a:off x="3722273" y="6930633"/>
              <a:ext cx="2993487" cy="828770"/>
              <a:chOff x="3722273" y="6893162"/>
              <a:chExt cx="2993487" cy="828770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BBAFE184-2347-4204-4EAF-C0519AA302E6}"/>
                  </a:ext>
                </a:extLst>
              </p:cNvPr>
              <p:cNvSpPr txBox="1"/>
              <p:nvPr/>
            </p:nvSpPr>
            <p:spPr>
              <a:xfrm>
                <a:off x="3722273" y="6893162"/>
                <a:ext cx="29934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Retail and service spaces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9911529-282E-4C69-602E-3ECC8FFC8DA7}"/>
                  </a:ext>
                </a:extLst>
              </p:cNvPr>
              <p:cNvSpPr txBox="1"/>
              <p:nvPr/>
            </p:nvSpPr>
            <p:spPr>
              <a:xfrm>
                <a:off x="3722273" y="7198712"/>
                <a:ext cx="2755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Shops, showrooms, galleries</a:t>
                </a:r>
              </a:p>
            </p:txBody>
          </p:sp>
        </p:grp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BAEB443-F0B9-F40F-64EA-323EF5B346DC}"/>
              </a:ext>
            </a:extLst>
          </p:cNvPr>
          <p:cNvCxnSpPr>
            <a:cxnSpLocks/>
          </p:cNvCxnSpPr>
          <p:nvPr/>
        </p:nvCxnSpPr>
        <p:spPr>
          <a:xfrm flipH="1">
            <a:off x="2846159" y="9423081"/>
            <a:ext cx="3570110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06BC7DF-4CA6-812C-7C9E-D4CCCF420817}"/>
              </a:ext>
            </a:extLst>
          </p:cNvPr>
          <p:cNvGrpSpPr/>
          <p:nvPr/>
        </p:nvGrpSpPr>
        <p:grpSpPr>
          <a:xfrm>
            <a:off x="333374" y="8084329"/>
            <a:ext cx="6156326" cy="1298448"/>
            <a:chOff x="333374" y="8075416"/>
            <a:chExt cx="6156326" cy="1298448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0A419973-1B49-4BAD-375E-D3DCA5FEC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374" y="8075416"/>
              <a:ext cx="1947672" cy="1298448"/>
            </a:xfrm>
            <a:prstGeom prst="rect">
              <a:avLst/>
            </a:prstGeom>
          </p:spPr>
        </p:pic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1FF92EA-4826-59E3-77BE-6A6EA4BB5CC9}"/>
                </a:ext>
              </a:extLst>
            </p:cNvPr>
            <p:cNvGrpSpPr/>
            <p:nvPr/>
          </p:nvGrpSpPr>
          <p:grpSpPr>
            <a:xfrm>
              <a:off x="2813001" y="8343417"/>
              <a:ext cx="762447" cy="762447"/>
              <a:chOff x="2813001" y="8104820"/>
              <a:chExt cx="762447" cy="762447"/>
            </a:xfrm>
          </p:grpSpPr>
          <p:pic>
            <p:nvPicPr>
              <p:cNvPr id="52" name="Graphic 51" descr="Bank outline">
                <a:extLst>
                  <a:ext uri="{FF2B5EF4-FFF2-40B4-BE49-F238E27FC236}">
                    <a16:creationId xmlns:a16="http://schemas.microsoft.com/office/drawing/2014/main" id="{E40CB4F3-9920-6279-64E0-0D0CF97B11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924173" y="8215992"/>
                <a:ext cx="540102" cy="540102"/>
              </a:xfrm>
              <a:prstGeom prst="rect">
                <a:avLst/>
              </a:prstGeom>
            </p:spPr>
          </p:pic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2FF72B17-53C1-7289-E998-544F6A860F39}"/>
                  </a:ext>
                </a:extLst>
              </p:cNvPr>
              <p:cNvSpPr/>
              <p:nvPr/>
            </p:nvSpPr>
            <p:spPr>
              <a:xfrm>
                <a:off x="2813001" y="8104820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13627016-B7B2-42E0-8726-9A65805CDA0C}"/>
                </a:ext>
              </a:extLst>
            </p:cNvPr>
            <p:cNvGrpSpPr/>
            <p:nvPr/>
          </p:nvGrpSpPr>
          <p:grpSpPr>
            <a:xfrm>
              <a:off x="3734005" y="8320221"/>
              <a:ext cx="2755695" cy="808839"/>
              <a:chOff x="3734005" y="8104820"/>
              <a:chExt cx="2755695" cy="808839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CD2AC57-A6B3-CDC2-85CA-3B1324A8CBCB}"/>
                  </a:ext>
                </a:extLst>
              </p:cNvPr>
              <p:cNvSpPr txBox="1"/>
              <p:nvPr/>
            </p:nvSpPr>
            <p:spPr>
              <a:xfrm>
                <a:off x="3734005" y="8104820"/>
                <a:ext cx="27556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Public spaces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EEF35AF-0A3F-BF71-9235-01F81AEC7AE2}"/>
                  </a:ext>
                </a:extLst>
              </p:cNvPr>
              <p:cNvSpPr txBox="1"/>
              <p:nvPr/>
            </p:nvSpPr>
            <p:spPr>
              <a:xfrm>
                <a:off x="3734005" y="8390439"/>
                <a:ext cx="2755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Museums, libraries,</a:t>
                </a:r>
              </a:p>
              <a:p>
                <a:r>
                  <a:rPr lang="en-US" sz="1400" noProof="0" dirty="0">
                    <a:solidFill>
                      <a:srgbClr val="00000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schools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7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5BFFD-EFAE-36B9-D4E7-1B1C01334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FB645F-3021-7B7F-6BC9-F231A6687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8" r="19479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C4D5DB-0F5B-608E-62DC-50B57D21EC99}"/>
              </a:ext>
            </a:extLst>
          </p:cNvPr>
          <p:cNvSpPr/>
          <p:nvPr/>
        </p:nvSpPr>
        <p:spPr>
          <a:xfrm>
            <a:off x="-11205" y="0"/>
            <a:ext cx="6869205" cy="9906000"/>
          </a:xfrm>
          <a:prstGeom prst="rect">
            <a:avLst/>
          </a:prstGeom>
          <a:gradFill flip="none" rotWithShape="1">
            <a:gsLst>
              <a:gs pos="27000">
                <a:schemeClr val="bg1">
                  <a:alpha val="61000"/>
                </a:schemeClr>
              </a:gs>
              <a:gs pos="52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04D754-107F-DA17-B065-1FDBC6F93401}"/>
              </a:ext>
            </a:extLst>
          </p:cNvPr>
          <p:cNvSpPr txBox="1"/>
          <p:nvPr/>
        </p:nvSpPr>
        <p:spPr>
          <a:xfrm>
            <a:off x="247011" y="446541"/>
            <a:ext cx="398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TECHNICAL DATA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6328C1-71E8-AA31-8FA7-67EF916B196E}"/>
              </a:ext>
            </a:extLst>
          </p:cNvPr>
          <p:cNvSpPr txBox="1"/>
          <p:nvPr/>
        </p:nvSpPr>
        <p:spPr>
          <a:xfrm>
            <a:off x="247012" y="1550144"/>
            <a:ext cx="3392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Reliable operation, high efficiency and durable construction - for comfort every day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13B212A-8477-D812-61B2-9B8FD6A36DDD}"/>
              </a:ext>
            </a:extLst>
          </p:cNvPr>
          <p:cNvSpPr/>
          <p:nvPr/>
        </p:nvSpPr>
        <p:spPr>
          <a:xfrm>
            <a:off x="350837" y="2737221"/>
            <a:ext cx="3066959" cy="3488319"/>
          </a:xfrm>
          <a:prstGeom prst="roundRect">
            <a:avLst>
              <a:gd name="adj" fmla="val 4765"/>
            </a:avLst>
          </a:prstGeom>
          <a:solidFill>
            <a:srgbClr val="F1EDEA">
              <a:alpha val="80000"/>
            </a:srgb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noProof="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C5739E3-0949-5DEA-B7B6-37204A712EA6}"/>
              </a:ext>
            </a:extLst>
          </p:cNvPr>
          <p:cNvSpPr/>
          <p:nvPr/>
        </p:nvSpPr>
        <p:spPr>
          <a:xfrm>
            <a:off x="350837" y="7255314"/>
            <a:ext cx="6145229" cy="210654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2199B9-BEBF-82DF-8FF5-A1262CF4B500}"/>
              </a:ext>
            </a:extLst>
          </p:cNvPr>
          <p:cNvCxnSpPr>
            <a:cxnSpLocks/>
          </p:cNvCxnSpPr>
          <p:nvPr/>
        </p:nvCxnSpPr>
        <p:spPr>
          <a:xfrm>
            <a:off x="2027363" y="7467527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0C600E3-0A02-B162-9ECE-7699E930AE67}"/>
              </a:ext>
            </a:extLst>
          </p:cNvPr>
          <p:cNvSpPr txBox="1"/>
          <p:nvPr/>
        </p:nvSpPr>
        <p:spPr>
          <a:xfrm>
            <a:off x="3544264" y="7945112"/>
            <a:ext cx="14004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LOW OPERATING COSTS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4FBBA9-7D63-8379-12C2-62675C628C42}"/>
              </a:ext>
            </a:extLst>
          </p:cNvPr>
          <p:cNvSpPr txBox="1"/>
          <p:nvPr/>
        </p:nvSpPr>
        <p:spPr>
          <a:xfrm>
            <a:off x="3537521" y="8487029"/>
            <a:ext cx="1413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Low thermal inertia ensures high efficiency of the units</a:t>
            </a:r>
          </a:p>
        </p:txBody>
      </p:sp>
      <p:pic>
        <p:nvPicPr>
          <p:cNvPr id="43" name="Graphic 42" descr="Shield Tick outline">
            <a:extLst>
              <a:ext uri="{FF2B5EF4-FFF2-40B4-BE49-F238E27FC236}">
                <a16:creationId xmlns:a16="http://schemas.microsoft.com/office/drawing/2014/main" id="{860BC30C-9C89-EF18-B7A5-539C4F8AE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04743" y="7397587"/>
            <a:ext cx="479466" cy="47946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DE48940-2822-4AA0-9B0D-3F89E5583C46}"/>
              </a:ext>
            </a:extLst>
          </p:cNvPr>
          <p:cNvSpPr txBox="1"/>
          <p:nvPr/>
        </p:nvSpPr>
        <p:spPr>
          <a:xfrm>
            <a:off x="5046704" y="7945112"/>
            <a:ext cx="13648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RELIABLE AND DURABLE CONSTRUCTION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595A497-183B-8A12-A5C4-B5F12E5E06EF}"/>
              </a:ext>
            </a:extLst>
          </p:cNvPr>
          <p:cNvSpPr txBox="1"/>
          <p:nvPr/>
        </p:nvSpPr>
        <p:spPr>
          <a:xfrm>
            <a:off x="4940172" y="8487029"/>
            <a:ext cx="1577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Corrosion resistance and high quality standards for long-term use</a:t>
            </a:r>
          </a:p>
        </p:txBody>
      </p:sp>
      <p:pic>
        <p:nvPicPr>
          <p:cNvPr id="52" name="Graphic 51" descr="Ribbon outline">
            <a:extLst>
              <a:ext uri="{FF2B5EF4-FFF2-40B4-BE49-F238E27FC236}">
                <a16:creationId xmlns:a16="http://schemas.microsoft.com/office/drawing/2014/main" id="{97C0517E-EDB1-6769-0983-08D929E87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6770" y="7384972"/>
            <a:ext cx="504697" cy="504697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CD71D31-2064-EC69-2C76-248A148FF7D4}"/>
              </a:ext>
            </a:extLst>
          </p:cNvPr>
          <p:cNvSpPr txBox="1"/>
          <p:nvPr/>
        </p:nvSpPr>
        <p:spPr>
          <a:xfrm>
            <a:off x="2210941" y="7945112"/>
            <a:ext cx="12232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 EFFICIENCY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A7685FF-B660-C421-1102-FE1C1DC9E694}"/>
              </a:ext>
            </a:extLst>
          </p:cNvPr>
          <p:cNvSpPr txBox="1"/>
          <p:nvPr/>
        </p:nvSpPr>
        <p:spPr>
          <a:xfrm>
            <a:off x="2006494" y="8487029"/>
            <a:ext cx="15727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 heat transfer efficiency ensures efficient operation</a:t>
            </a:r>
          </a:p>
        </p:txBody>
      </p:sp>
      <p:pic>
        <p:nvPicPr>
          <p:cNvPr id="53" name="Graphic 52" descr="Lightning bolt outline">
            <a:extLst>
              <a:ext uri="{FF2B5EF4-FFF2-40B4-BE49-F238E27FC236}">
                <a16:creationId xmlns:a16="http://schemas.microsoft.com/office/drawing/2014/main" id="{15231C5B-CA47-5DA9-3EA6-BE1628E3D3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98966" y="7438607"/>
            <a:ext cx="447238" cy="44723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B03415C6-6D82-84E2-7D49-2A2B14FCFA29}"/>
              </a:ext>
            </a:extLst>
          </p:cNvPr>
          <p:cNvSpPr txBox="1"/>
          <p:nvPr/>
        </p:nvSpPr>
        <p:spPr>
          <a:xfrm>
            <a:off x="296099" y="7945112"/>
            <a:ext cx="17521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LOW-TEMPERATURE</a:t>
            </a:r>
          </a:p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SYSTEMS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C2F02C-87D6-9577-3A0D-70A91C5DBFBD}"/>
              </a:ext>
            </a:extLst>
          </p:cNvPr>
          <p:cNvSpPr txBox="1"/>
          <p:nvPr/>
        </p:nvSpPr>
        <p:spPr>
          <a:xfrm>
            <a:off x="420323" y="8487029"/>
            <a:ext cx="1503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Compatible with heat pumps and modern heating solutions</a:t>
            </a:r>
          </a:p>
        </p:txBody>
      </p:sp>
      <p:pic>
        <p:nvPicPr>
          <p:cNvPr id="54" name="Graphic 53" descr="Thermometer outline">
            <a:extLst>
              <a:ext uri="{FF2B5EF4-FFF2-40B4-BE49-F238E27FC236}">
                <a16:creationId xmlns:a16="http://schemas.microsoft.com/office/drawing/2014/main" id="{E3B37209-80A7-5239-FA56-7C0F95790A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2432" y="7397587"/>
            <a:ext cx="479466" cy="479466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892E767-F2A5-B23B-8BA0-D618631B3A4D}"/>
              </a:ext>
            </a:extLst>
          </p:cNvPr>
          <p:cNvCxnSpPr>
            <a:cxnSpLocks/>
          </p:cNvCxnSpPr>
          <p:nvPr/>
        </p:nvCxnSpPr>
        <p:spPr>
          <a:xfrm>
            <a:off x="3558390" y="7467527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CF6562A-B035-07AE-141F-AC1045971C07}"/>
              </a:ext>
            </a:extLst>
          </p:cNvPr>
          <p:cNvCxnSpPr>
            <a:cxnSpLocks/>
          </p:cNvCxnSpPr>
          <p:nvPr/>
        </p:nvCxnSpPr>
        <p:spPr>
          <a:xfrm>
            <a:off x="4930563" y="7467527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407D61B-EB59-C895-07CD-14E6D528DBE5}"/>
              </a:ext>
            </a:extLst>
          </p:cNvPr>
          <p:cNvCxnSpPr>
            <a:cxnSpLocks/>
          </p:cNvCxnSpPr>
          <p:nvPr/>
        </p:nvCxnSpPr>
        <p:spPr>
          <a:xfrm flipH="1">
            <a:off x="434633" y="3195314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0A12A7C-9225-1939-93B3-AB3DC2036D02}"/>
              </a:ext>
            </a:extLst>
          </p:cNvPr>
          <p:cNvCxnSpPr>
            <a:cxnSpLocks/>
          </p:cNvCxnSpPr>
          <p:nvPr/>
        </p:nvCxnSpPr>
        <p:spPr>
          <a:xfrm flipV="1">
            <a:off x="2569257" y="2895638"/>
            <a:ext cx="0" cy="31714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702BAA1-C873-1496-5958-4E5A3153821C}"/>
              </a:ext>
            </a:extLst>
          </p:cNvPr>
          <p:cNvCxnSpPr>
            <a:cxnSpLocks/>
          </p:cNvCxnSpPr>
          <p:nvPr/>
        </p:nvCxnSpPr>
        <p:spPr>
          <a:xfrm flipH="1">
            <a:off x="420323" y="3611785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1E5A676-14BF-0212-66D5-126AA5BACCE6}"/>
              </a:ext>
            </a:extLst>
          </p:cNvPr>
          <p:cNvCxnSpPr>
            <a:cxnSpLocks/>
          </p:cNvCxnSpPr>
          <p:nvPr/>
        </p:nvCxnSpPr>
        <p:spPr>
          <a:xfrm flipH="1">
            <a:off x="434633" y="4028256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C761215-2E31-45C6-BFEA-82680933E941}"/>
              </a:ext>
            </a:extLst>
          </p:cNvPr>
          <p:cNvCxnSpPr>
            <a:cxnSpLocks/>
          </p:cNvCxnSpPr>
          <p:nvPr/>
        </p:nvCxnSpPr>
        <p:spPr>
          <a:xfrm flipH="1">
            <a:off x="442348" y="4899604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9B9F6243-F16A-7598-64C6-98623161ADD5}"/>
              </a:ext>
            </a:extLst>
          </p:cNvPr>
          <p:cNvCxnSpPr>
            <a:cxnSpLocks/>
          </p:cNvCxnSpPr>
          <p:nvPr/>
        </p:nvCxnSpPr>
        <p:spPr>
          <a:xfrm flipH="1">
            <a:off x="442348" y="4444322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707A5BE-65BF-24EC-1AE3-B7B0C5E59DCB}"/>
              </a:ext>
            </a:extLst>
          </p:cNvPr>
          <p:cNvCxnSpPr>
            <a:cxnSpLocks/>
          </p:cNvCxnSpPr>
          <p:nvPr/>
        </p:nvCxnSpPr>
        <p:spPr>
          <a:xfrm flipH="1">
            <a:off x="428038" y="5704508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02792599-05DE-31C4-4C62-E072AA08CBD0}"/>
              </a:ext>
            </a:extLst>
          </p:cNvPr>
          <p:cNvCxnSpPr>
            <a:cxnSpLocks/>
          </p:cNvCxnSpPr>
          <p:nvPr/>
        </p:nvCxnSpPr>
        <p:spPr>
          <a:xfrm flipH="1">
            <a:off x="428038" y="5351385"/>
            <a:ext cx="284196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6A8BE2A-1B16-21B0-5D00-59EEB13515CA}"/>
              </a:ext>
            </a:extLst>
          </p:cNvPr>
          <p:cNvGrpSpPr/>
          <p:nvPr/>
        </p:nvGrpSpPr>
        <p:grpSpPr>
          <a:xfrm>
            <a:off x="430309" y="3222675"/>
            <a:ext cx="3107212" cy="369332"/>
            <a:chOff x="430309" y="3230815"/>
            <a:chExt cx="3107212" cy="36933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0E0D8D5-6895-7880-887B-E042FB81EAC3}"/>
                </a:ext>
              </a:extLst>
            </p:cNvPr>
            <p:cNvSpPr txBox="1"/>
            <p:nvPr/>
          </p:nvSpPr>
          <p:spPr>
            <a:xfrm>
              <a:off x="730610" y="3230815"/>
              <a:ext cx="1908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Maximum working temperature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FC09A43-AC04-D634-5AA4-59C635DCFA53}"/>
                </a:ext>
              </a:extLst>
            </p:cNvPr>
            <p:cNvSpPr txBox="1"/>
            <p:nvPr/>
          </p:nvSpPr>
          <p:spPr>
            <a:xfrm>
              <a:off x="2558052" y="3303967"/>
              <a:ext cx="9794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120 °C</a:t>
              </a:r>
            </a:p>
          </p:txBody>
        </p:sp>
        <p:pic>
          <p:nvPicPr>
            <p:cNvPr id="107" name="Graphic 106" descr="Thermometer outline">
              <a:extLst>
                <a:ext uri="{FF2B5EF4-FFF2-40B4-BE49-F238E27FC236}">
                  <a16:creationId xmlns:a16="http://schemas.microsoft.com/office/drawing/2014/main" id="{29442376-8485-5024-9BF7-76CF3D9A7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0309" y="3261818"/>
              <a:ext cx="299743" cy="299743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0F49CFD-9DBF-FA78-DA20-C89382D8B217}"/>
              </a:ext>
            </a:extLst>
          </p:cNvPr>
          <p:cNvGrpSpPr/>
          <p:nvPr/>
        </p:nvGrpSpPr>
        <p:grpSpPr>
          <a:xfrm>
            <a:off x="425265" y="2837207"/>
            <a:ext cx="3013442" cy="299743"/>
            <a:chOff x="425265" y="2837207"/>
            <a:chExt cx="3013442" cy="29974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41027D-3638-A8B4-8D6B-03345C74EB13}"/>
                </a:ext>
              </a:extLst>
            </p:cNvPr>
            <p:cNvSpPr txBox="1"/>
            <p:nvPr/>
          </p:nvSpPr>
          <p:spPr>
            <a:xfrm>
              <a:off x="730611" y="2903740"/>
              <a:ext cx="18845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Maximum working pressure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8A5688-1A42-2223-BF6E-7AA5CADE2C83}"/>
                </a:ext>
              </a:extLst>
            </p:cNvPr>
            <p:cNvSpPr txBox="1"/>
            <p:nvPr/>
          </p:nvSpPr>
          <p:spPr>
            <a:xfrm>
              <a:off x="2558053" y="2879356"/>
              <a:ext cx="8806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25 bar</a:t>
              </a:r>
            </a:p>
          </p:txBody>
        </p:sp>
        <p:pic>
          <p:nvPicPr>
            <p:cNvPr id="110" name="Graphic 109" descr="Gauge outline">
              <a:extLst>
                <a:ext uri="{FF2B5EF4-FFF2-40B4-BE49-F238E27FC236}">
                  <a16:creationId xmlns:a16="http://schemas.microsoft.com/office/drawing/2014/main" id="{CF7BBA01-FA4A-B3E3-0410-9E40FB86A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5265" y="2837207"/>
              <a:ext cx="299743" cy="299743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9BA3D64-15CC-3154-94BF-D55814DDD4BA}"/>
              </a:ext>
            </a:extLst>
          </p:cNvPr>
          <p:cNvGrpSpPr/>
          <p:nvPr/>
        </p:nvGrpSpPr>
        <p:grpSpPr>
          <a:xfrm>
            <a:off x="419445" y="3670149"/>
            <a:ext cx="3025857" cy="299743"/>
            <a:chOff x="419445" y="3573195"/>
            <a:chExt cx="3025857" cy="29974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36D740F-6154-3467-D2DC-7BA03876BCF6}"/>
                </a:ext>
              </a:extLst>
            </p:cNvPr>
            <p:cNvSpPr txBox="1"/>
            <p:nvPr/>
          </p:nvSpPr>
          <p:spPr>
            <a:xfrm>
              <a:off x="737206" y="3615344"/>
              <a:ext cx="16632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Factory test pressure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0FCEF7-3AE5-50C3-36FF-995589688BAA}"/>
                </a:ext>
              </a:extLst>
            </p:cNvPr>
            <p:cNvSpPr txBox="1"/>
            <p:nvPr/>
          </p:nvSpPr>
          <p:spPr>
            <a:xfrm>
              <a:off x="2564648" y="3615344"/>
              <a:ext cx="8806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30 bar</a:t>
              </a:r>
            </a:p>
          </p:txBody>
        </p:sp>
        <p:pic>
          <p:nvPicPr>
            <p:cNvPr id="113" name="Graphic 112" descr="Gauge outline">
              <a:extLst>
                <a:ext uri="{FF2B5EF4-FFF2-40B4-BE49-F238E27FC236}">
                  <a16:creationId xmlns:a16="http://schemas.microsoft.com/office/drawing/2014/main" id="{E41EE29B-41D7-271C-F377-2C1BD7984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9445" y="3573195"/>
              <a:ext cx="299743" cy="299743"/>
            </a:xfrm>
            <a:prstGeom prst="rect">
              <a:avLst/>
            </a:prstGeom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A80777D-232F-45C5-B043-77673F058363}"/>
              </a:ext>
            </a:extLst>
          </p:cNvPr>
          <p:cNvGrpSpPr/>
          <p:nvPr/>
        </p:nvGrpSpPr>
        <p:grpSpPr>
          <a:xfrm>
            <a:off x="430511" y="4055415"/>
            <a:ext cx="3113605" cy="369332"/>
            <a:chOff x="430511" y="4019630"/>
            <a:chExt cx="3113605" cy="36933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FD9F27E-FEE9-219F-84D0-99EDE9A91E80}"/>
                </a:ext>
              </a:extLst>
            </p:cNvPr>
            <p:cNvSpPr txBox="1"/>
            <p:nvPr/>
          </p:nvSpPr>
          <p:spPr>
            <a:xfrm>
              <a:off x="737206" y="4019630"/>
              <a:ext cx="1849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 exchanger</a:t>
              </a:r>
            </a:p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strength limit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087901D-8E7F-B07F-BC31-172A05F85D80}"/>
                </a:ext>
              </a:extLst>
            </p:cNvPr>
            <p:cNvSpPr txBox="1"/>
            <p:nvPr/>
          </p:nvSpPr>
          <p:spPr>
            <a:xfrm>
              <a:off x="2564647" y="4092782"/>
              <a:ext cx="9794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110 bar</a:t>
              </a:r>
            </a:p>
          </p:txBody>
        </p:sp>
        <p:pic>
          <p:nvPicPr>
            <p:cNvPr id="115" name="Graphic 114" descr="Lightning bolt outline">
              <a:extLst>
                <a:ext uri="{FF2B5EF4-FFF2-40B4-BE49-F238E27FC236}">
                  <a16:creationId xmlns:a16="http://schemas.microsoft.com/office/drawing/2014/main" id="{A4D68101-EA08-5D16-9B04-4391C3515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0511" y="4050835"/>
              <a:ext cx="299338" cy="29933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A5D5E0C2-0DB5-42D4-25B0-F5A6C596D930}"/>
              </a:ext>
            </a:extLst>
          </p:cNvPr>
          <p:cNvGrpSpPr/>
          <p:nvPr/>
        </p:nvGrpSpPr>
        <p:grpSpPr>
          <a:xfrm>
            <a:off x="427764" y="5762877"/>
            <a:ext cx="3109757" cy="304245"/>
            <a:chOff x="427764" y="5774031"/>
            <a:chExt cx="3109757" cy="30424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6CC9C4A-BFB6-436F-4F4F-4F7C0C1A4930}"/>
                </a:ext>
              </a:extLst>
            </p:cNvPr>
            <p:cNvSpPr txBox="1"/>
            <p:nvPr/>
          </p:nvSpPr>
          <p:spPr>
            <a:xfrm>
              <a:off x="755782" y="5818431"/>
              <a:ext cx="18498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Warranty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8FFFD18-1686-0AE9-4316-7461CED53F78}"/>
                </a:ext>
              </a:extLst>
            </p:cNvPr>
            <p:cNvSpPr txBox="1"/>
            <p:nvPr/>
          </p:nvSpPr>
          <p:spPr>
            <a:xfrm>
              <a:off x="2558052" y="5818431"/>
              <a:ext cx="9794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 years</a:t>
              </a:r>
            </a:p>
          </p:txBody>
        </p:sp>
        <p:pic>
          <p:nvPicPr>
            <p:cNvPr id="117" name="Graphic 116" descr="Ribbon outline">
              <a:extLst>
                <a:ext uri="{FF2B5EF4-FFF2-40B4-BE49-F238E27FC236}">
                  <a16:creationId xmlns:a16="http://schemas.microsoft.com/office/drawing/2014/main" id="{8A273527-DFF6-ED07-89FD-CC4271203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7764" y="5774031"/>
              <a:ext cx="304245" cy="304245"/>
            </a:xfrm>
            <a:prstGeom prst="rect">
              <a:avLst/>
            </a:prstGeom>
          </p:spPr>
        </p:pic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49FB57A-2113-D7C8-FAD0-402E0592C811}"/>
              </a:ext>
            </a:extLst>
          </p:cNvPr>
          <p:cNvGrpSpPr/>
          <p:nvPr/>
        </p:nvGrpSpPr>
        <p:grpSpPr>
          <a:xfrm>
            <a:off x="441828" y="4502686"/>
            <a:ext cx="3011189" cy="369332"/>
            <a:chOff x="441828" y="4416711"/>
            <a:chExt cx="3011189" cy="36933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D44437E-8AA9-5A03-9A5E-AC2A06753FD3}"/>
                </a:ext>
              </a:extLst>
            </p:cNvPr>
            <p:cNvSpPr txBox="1"/>
            <p:nvPr/>
          </p:nvSpPr>
          <p:spPr>
            <a:xfrm>
              <a:off x="744921" y="4478266"/>
              <a:ext cx="16632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Casing material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FE031F-E0CD-5BBA-DE03-1C05837AA458}"/>
                </a:ext>
              </a:extLst>
            </p:cNvPr>
            <p:cNvSpPr txBox="1"/>
            <p:nvPr/>
          </p:nvSpPr>
          <p:spPr>
            <a:xfrm>
              <a:off x="2572363" y="4416711"/>
              <a:ext cx="880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Stainless steel</a:t>
              </a:r>
            </a:p>
          </p:txBody>
        </p:sp>
        <p:pic>
          <p:nvPicPr>
            <p:cNvPr id="119" name="Graphic 118">
              <a:extLst>
                <a:ext uri="{FF2B5EF4-FFF2-40B4-BE49-F238E27FC236}">
                  <a16:creationId xmlns:a16="http://schemas.microsoft.com/office/drawing/2014/main" id="{A28E732C-642C-1085-B419-428045199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1828" y="4456732"/>
              <a:ext cx="258998" cy="258513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495C59D-74E4-24EA-B72E-24CF5496FD70}"/>
              </a:ext>
            </a:extLst>
          </p:cNvPr>
          <p:cNvGrpSpPr/>
          <p:nvPr/>
        </p:nvGrpSpPr>
        <p:grpSpPr>
          <a:xfrm>
            <a:off x="468683" y="5409749"/>
            <a:ext cx="2970024" cy="241307"/>
            <a:chOff x="468683" y="5240884"/>
            <a:chExt cx="2970024" cy="24130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016C9D8-3D5C-F4B5-D5DB-7C1D385B302C}"/>
                </a:ext>
              </a:extLst>
            </p:cNvPr>
            <p:cNvSpPr txBox="1"/>
            <p:nvPr/>
          </p:nvSpPr>
          <p:spPr>
            <a:xfrm>
              <a:off x="730611" y="5251359"/>
              <a:ext cx="16632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 exchanger fins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A6B8EE4-6D4B-6E14-7885-D843EB00DF1C}"/>
                </a:ext>
              </a:extLst>
            </p:cNvPr>
            <p:cNvSpPr txBox="1"/>
            <p:nvPr/>
          </p:nvSpPr>
          <p:spPr>
            <a:xfrm>
              <a:off x="2558053" y="5251359"/>
              <a:ext cx="8806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endPara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2A1CB988-E901-221B-B912-25D53A39D206}"/>
                </a:ext>
              </a:extLst>
            </p:cNvPr>
            <p:cNvGrpSpPr/>
            <p:nvPr/>
          </p:nvGrpSpPr>
          <p:grpSpPr>
            <a:xfrm>
              <a:off x="468683" y="5240884"/>
              <a:ext cx="212906" cy="236395"/>
              <a:chOff x="489351" y="4472517"/>
              <a:chExt cx="419630" cy="465927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C122F7B2-DC73-B46A-5397-498102AC8C0C}"/>
                  </a:ext>
                </a:extLst>
              </p:cNvPr>
              <p:cNvSpPr/>
              <p:nvPr/>
            </p:nvSpPr>
            <p:spPr>
              <a:xfrm>
                <a:off x="489351" y="4472517"/>
                <a:ext cx="100579" cy="465927"/>
              </a:xfrm>
              <a:prstGeom prst="rect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0" dirty="0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99921356-6557-B3C8-9819-E3D40B1E40F9}"/>
                  </a:ext>
                </a:extLst>
              </p:cNvPr>
              <p:cNvSpPr/>
              <p:nvPr/>
            </p:nvSpPr>
            <p:spPr>
              <a:xfrm>
                <a:off x="594954" y="4472517"/>
                <a:ext cx="100579" cy="465927"/>
              </a:xfrm>
              <a:prstGeom prst="rect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0" dirty="0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29452012-B8A0-6BFE-82F0-EE3BCF2C6144}"/>
                  </a:ext>
                </a:extLst>
              </p:cNvPr>
              <p:cNvSpPr/>
              <p:nvPr/>
            </p:nvSpPr>
            <p:spPr>
              <a:xfrm>
                <a:off x="702798" y="4472517"/>
                <a:ext cx="100579" cy="465927"/>
              </a:xfrm>
              <a:prstGeom prst="rect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0" dirty="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031C1214-1EFE-EBE6-5CA0-C2104F997E6A}"/>
                  </a:ext>
                </a:extLst>
              </p:cNvPr>
              <p:cNvSpPr/>
              <p:nvPr/>
            </p:nvSpPr>
            <p:spPr>
              <a:xfrm>
                <a:off x="808402" y="4472517"/>
                <a:ext cx="100579" cy="465927"/>
              </a:xfrm>
              <a:prstGeom prst="rect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0" dirty="0"/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7EB4D3D-12DC-AA11-4662-4CFEAEE70889}"/>
              </a:ext>
            </a:extLst>
          </p:cNvPr>
          <p:cNvGrpSpPr/>
          <p:nvPr/>
        </p:nvGrpSpPr>
        <p:grpSpPr>
          <a:xfrm>
            <a:off x="398129" y="4957968"/>
            <a:ext cx="3153702" cy="335053"/>
            <a:chOff x="398129" y="4808845"/>
            <a:chExt cx="3153702" cy="3350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FB8EF31-D174-0225-23B5-68B822609979}"/>
                </a:ext>
              </a:extLst>
            </p:cNvPr>
            <p:cNvSpPr txBox="1"/>
            <p:nvPr/>
          </p:nvSpPr>
          <p:spPr>
            <a:xfrm>
              <a:off x="744921" y="4868649"/>
              <a:ext cx="18498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 exchanger tubes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96973C6-0757-F78E-7E42-776D1769C387}"/>
                </a:ext>
              </a:extLst>
            </p:cNvPr>
            <p:cNvSpPr txBox="1"/>
            <p:nvPr/>
          </p:nvSpPr>
          <p:spPr>
            <a:xfrm>
              <a:off x="2572362" y="4868649"/>
              <a:ext cx="9794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Copper</a:t>
              </a:r>
            </a:p>
          </p:txBody>
        </p:sp>
        <p:pic>
          <p:nvPicPr>
            <p:cNvPr id="131" name="Graphic 130" descr="Filter outline">
              <a:extLst>
                <a:ext uri="{FF2B5EF4-FFF2-40B4-BE49-F238E27FC236}">
                  <a16:creationId xmlns:a16="http://schemas.microsoft.com/office/drawing/2014/main" id="{C276A230-1A7B-195B-7299-CB07B3AF2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98129" y="4808845"/>
              <a:ext cx="335053" cy="335053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0106E85-0A8E-9033-2EA3-2CC93289004D}"/>
              </a:ext>
            </a:extLst>
          </p:cNvPr>
          <p:cNvSpPr txBox="1"/>
          <p:nvPr/>
        </p:nvSpPr>
        <p:spPr>
          <a:xfrm>
            <a:off x="263191" y="9550971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04 | TRENCH HEATERS FC</a:t>
            </a:r>
          </a:p>
        </p:txBody>
      </p:sp>
    </p:spTree>
    <p:extLst>
      <p:ext uri="{BB962C8B-B14F-4D97-AF65-F5344CB8AC3E}">
        <p14:creationId xmlns:p14="http://schemas.microsoft.com/office/powerpoint/2010/main" val="148479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697E-B992-82BA-1F15-F428C5388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71524C3-887D-2F6D-5615-B6F17C723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4" r="17621"/>
          <a:stretch>
            <a:fillRect/>
          </a:stretch>
        </p:blipFill>
        <p:spPr>
          <a:xfrm>
            <a:off x="230553" y="1107478"/>
            <a:ext cx="4290647" cy="37755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A7447FA-18B9-A6BC-AE7E-7929B7E73A99}"/>
              </a:ext>
            </a:extLst>
          </p:cNvPr>
          <p:cNvSpPr txBox="1"/>
          <p:nvPr/>
        </p:nvSpPr>
        <p:spPr>
          <a:xfrm>
            <a:off x="239391" y="349053"/>
            <a:ext cx="4868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CONSTRUCTION AND MATERIALS</a:t>
            </a: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C878ABD1-EB36-570E-7B34-E5EB62EE68AC}"/>
              </a:ext>
            </a:extLst>
          </p:cNvPr>
          <p:cNvGrpSpPr/>
          <p:nvPr/>
        </p:nvGrpSpPr>
        <p:grpSpPr>
          <a:xfrm flipH="1">
            <a:off x="288925" y="1541818"/>
            <a:ext cx="1074742" cy="215444"/>
            <a:chOff x="-716716" y="2126438"/>
            <a:chExt cx="1364421" cy="273513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8429C02E-D806-5830-2690-4930631EEAA4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CE18A184-D803-13E4-063C-58A72D704C0C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D4A6513-0B43-9668-7198-83DFAF6B2BCA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9</a:t>
                </a:r>
              </a:p>
            </p:txBody>
          </p:sp>
        </p:grp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3B4B792-A317-E8DB-3976-AAB6F4066A3F}"/>
                </a:ext>
              </a:extLst>
            </p:cNvPr>
            <p:cNvCxnSpPr>
              <a:cxnSpLocks/>
            </p:cNvCxnSpPr>
            <p:nvPr/>
          </p:nvCxnSpPr>
          <p:spPr>
            <a:xfrm>
              <a:off x="-716716" y="2260417"/>
              <a:ext cx="1110756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E8F96A4-526B-9045-3F36-B97E9AE38D98}"/>
              </a:ext>
            </a:extLst>
          </p:cNvPr>
          <p:cNvGrpSpPr/>
          <p:nvPr/>
        </p:nvGrpSpPr>
        <p:grpSpPr>
          <a:xfrm flipH="1">
            <a:off x="288925" y="2133934"/>
            <a:ext cx="1074742" cy="215444"/>
            <a:chOff x="-716716" y="2126438"/>
            <a:chExt cx="1364421" cy="273513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46E0D1E-2EAB-6951-AE3C-5539135724EE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C5AD73A2-6F3D-6245-76F5-FEAA8EEE1765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2622183E-E6E7-DD64-C7E3-82E4E247366A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4</a:t>
                </a: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254F183-96A0-CA9A-2C55-9120D4A853DB}"/>
                </a:ext>
              </a:extLst>
            </p:cNvPr>
            <p:cNvCxnSpPr>
              <a:cxnSpLocks/>
            </p:cNvCxnSpPr>
            <p:nvPr/>
          </p:nvCxnSpPr>
          <p:spPr>
            <a:xfrm>
              <a:off x="-716716" y="2260417"/>
              <a:ext cx="1110756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>
            <a:extLst>
              <a:ext uri="{FF2B5EF4-FFF2-40B4-BE49-F238E27FC236}">
                <a16:creationId xmlns:a16="http://schemas.microsoft.com/office/drawing/2014/main" id="{C1C96BAB-C473-7D00-BC56-A95995BE38A2}"/>
              </a:ext>
            </a:extLst>
          </p:cNvPr>
          <p:cNvGrpSpPr/>
          <p:nvPr/>
        </p:nvGrpSpPr>
        <p:grpSpPr>
          <a:xfrm flipH="1">
            <a:off x="288925" y="2527054"/>
            <a:ext cx="953192" cy="215444"/>
            <a:chOff x="-562404" y="2126438"/>
            <a:chExt cx="1210109" cy="273513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265F209-98D0-FE41-2EF6-51F476BEC5BE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96DC79A3-875A-2354-A732-1564BF38803E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B884942B-CB6F-A2E3-A62C-ABFE65CC41D0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3</a:t>
                </a:r>
              </a:p>
            </p:txBody>
          </p:sp>
        </p:grp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D51324A-18F4-073B-5FBB-BCC9C1CE8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562404" y="2260417"/>
              <a:ext cx="956443" cy="12206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7C856185-C09F-3EB0-1CDF-E03053DC455F}"/>
              </a:ext>
            </a:extLst>
          </p:cNvPr>
          <p:cNvGrpSpPr/>
          <p:nvPr/>
        </p:nvGrpSpPr>
        <p:grpSpPr>
          <a:xfrm flipH="1">
            <a:off x="288925" y="3027605"/>
            <a:ext cx="953192" cy="215444"/>
            <a:chOff x="-562404" y="2126438"/>
            <a:chExt cx="1210109" cy="273513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E321C617-E572-367A-D52F-E035C807CC04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FCCCD12A-330D-3CA3-6A2C-48501FDDFDF0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F661A9C5-B6D7-99EF-E43B-73824D098333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2</a:t>
                </a:r>
              </a:p>
            </p:txBody>
          </p:sp>
        </p:grp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AC183ABA-9FD8-6AD7-258C-20578E6E8236}"/>
                </a:ext>
              </a:extLst>
            </p:cNvPr>
            <p:cNvCxnSpPr>
              <a:cxnSpLocks/>
            </p:cNvCxnSpPr>
            <p:nvPr/>
          </p:nvCxnSpPr>
          <p:spPr>
            <a:xfrm>
              <a:off x="-562404" y="2164434"/>
              <a:ext cx="956443" cy="9598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F5560E3A-22E6-22EC-47BF-F1C52ECC7234}"/>
              </a:ext>
            </a:extLst>
          </p:cNvPr>
          <p:cNvGrpSpPr/>
          <p:nvPr/>
        </p:nvGrpSpPr>
        <p:grpSpPr>
          <a:xfrm flipH="1">
            <a:off x="712787" y="3332478"/>
            <a:ext cx="958533" cy="448142"/>
            <a:chOff x="-568864" y="1831020"/>
            <a:chExt cx="1216569" cy="568931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C7093FE2-45F5-9153-2A30-C63D4A2CC0A3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29F38DF4-325B-7156-8E5E-F99338B40232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B35B6581-90A8-28DF-7B6B-CBE9FFC3459C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6</a:t>
                </a:r>
              </a:p>
            </p:txBody>
          </p:sp>
        </p:grp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A82075C-15EF-A964-B2E9-5B8D68CEC1B2}"/>
                </a:ext>
              </a:extLst>
            </p:cNvPr>
            <p:cNvCxnSpPr>
              <a:cxnSpLocks/>
            </p:cNvCxnSpPr>
            <p:nvPr/>
          </p:nvCxnSpPr>
          <p:spPr>
            <a:xfrm>
              <a:off x="-568864" y="1831020"/>
              <a:ext cx="962903" cy="429396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86859999-2823-638E-48AD-B78658E2854F}"/>
              </a:ext>
            </a:extLst>
          </p:cNvPr>
          <p:cNvGrpSpPr/>
          <p:nvPr/>
        </p:nvGrpSpPr>
        <p:grpSpPr>
          <a:xfrm flipH="1">
            <a:off x="1565276" y="4480196"/>
            <a:ext cx="987425" cy="215444"/>
            <a:chOff x="-605864" y="2126438"/>
            <a:chExt cx="1253569" cy="273513"/>
          </a:xfrm>
        </p:grpSpPr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AA9C3F3D-1296-7C74-7E67-A55FA9B8AB30}"/>
                </a:ext>
              </a:extLst>
            </p:cNvPr>
            <p:cNvGrpSpPr/>
            <p:nvPr/>
          </p:nvGrpSpPr>
          <p:grpSpPr>
            <a:xfrm>
              <a:off x="326005" y="2126438"/>
              <a:ext cx="321700" cy="273513"/>
              <a:chOff x="325819" y="2113103"/>
              <a:chExt cx="321700" cy="273513"/>
            </a:xfrm>
          </p:grpSpPr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1C1D2A3B-2939-3F33-5533-2140294FAB7E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E86164D3-7A52-FA91-4D9F-E0EC5F1CE244}"/>
                  </a:ext>
                </a:extLst>
              </p:cNvPr>
              <p:cNvSpPr txBox="1"/>
              <p:nvPr/>
            </p:nvSpPr>
            <p:spPr>
              <a:xfrm>
                <a:off x="325819" y="2113103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8</a:t>
                </a:r>
              </a:p>
            </p:txBody>
          </p:sp>
        </p:grp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75B459A-D3C1-B62B-5804-54E598ACB41F}"/>
                </a:ext>
              </a:extLst>
            </p:cNvPr>
            <p:cNvCxnSpPr>
              <a:cxnSpLocks/>
            </p:cNvCxnSpPr>
            <p:nvPr/>
          </p:nvCxnSpPr>
          <p:spPr>
            <a:xfrm>
              <a:off x="-605864" y="2260417"/>
              <a:ext cx="999903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66DAE07-3886-1E76-EDF1-5C152E2292EC}"/>
              </a:ext>
            </a:extLst>
          </p:cNvPr>
          <p:cNvGrpSpPr/>
          <p:nvPr/>
        </p:nvGrpSpPr>
        <p:grpSpPr>
          <a:xfrm flipH="1">
            <a:off x="988717" y="3670398"/>
            <a:ext cx="706733" cy="361978"/>
            <a:chOff x="-249517" y="1940411"/>
            <a:chExt cx="897222" cy="459543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53A1FECF-A208-0E24-A8DF-015DB7487580}"/>
                </a:ext>
              </a:extLst>
            </p:cNvPr>
            <p:cNvGrpSpPr/>
            <p:nvPr/>
          </p:nvGrpSpPr>
          <p:grpSpPr>
            <a:xfrm>
              <a:off x="326005" y="2126441"/>
              <a:ext cx="321700" cy="273513"/>
              <a:chOff x="325819" y="2113106"/>
              <a:chExt cx="321700" cy="273513"/>
            </a:xfrm>
          </p:grpSpPr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EFB3491D-3056-26B3-712F-C0742C982E5E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4FDE6058-728B-0A5C-2DA2-5418F857D4B9}"/>
                  </a:ext>
                </a:extLst>
              </p:cNvPr>
              <p:cNvSpPr txBox="1"/>
              <p:nvPr/>
            </p:nvSpPr>
            <p:spPr>
              <a:xfrm>
                <a:off x="325819" y="2113106"/>
                <a:ext cx="321700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7</a:t>
                </a:r>
              </a:p>
            </p:txBody>
          </p:sp>
        </p:grp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A0F5565B-1408-7840-32BF-793E5471678B}"/>
                </a:ext>
              </a:extLst>
            </p:cNvPr>
            <p:cNvCxnSpPr>
              <a:cxnSpLocks/>
            </p:cNvCxnSpPr>
            <p:nvPr/>
          </p:nvCxnSpPr>
          <p:spPr>
            <a:xfrm>
              <a:off x="-249517" y="1940411"/>
              <a:ext cx="643556" cy="320006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728F0FF9-E403-5F6B-47B6-16959284E4BB}"/>
              </a:ext>
            </a:extLst>
          </p:cNvPr>
          <p:cNvGrpSpPr/>
          <p:nvPr/>
        </p:nvGrpSpPr>
        <p:grpSpPr>
          <a:xfrm flipH="1">
            <a:off x="1688801" y="4167432"/>
            <a:ext cx="1937049" cy="215444"/>
            <a:chOff x="-1774786" y="2126438"/>
            <a:chExt cx="2459149" cy="273513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853DD789-A375-8C5B-FE39-41F7A4830F1D}"/>
                </a:ext>
              </a:extLst>
            </p:cNvPr>
            <p:cNvGrpSpPr/>
            <p:nvPr/>
          </p:nvGrpSpPr>
          <p:grpSpPr>
            <a:xfrm>
              <a:off x="298169" y="2126438"/>
              <a:ext cx="386194" cy="273513"/>
              <a:chOff x="297983" y="2113103"/>
              <a:chExt cx="386194" cy="273513"/>
            </a:xfrm>
          </p:grpSpPr>
          <p:sp>
            <p:nvSpPr>
              <p:cNvPr id="252" name="Oval 251">
                <a:extLst>
                  <a:ext uri="{FF2B5EF4-FFF2-40B4-BE49-F238E27FC236}">
                    <a16:creationId xmlns:a16="http://schemas.microsoft.com/office/drawing/2014/main" id="{66B3ACB9-38C8-B52C-940A-AE3CD9F83046}"/>
                  </a:ext>
                </a:extLst>
              </p:cNvPr>
              <p:cNvSpPr/>
              <p:nvPr/>
            </p:nvSpPr>
            <p:spPr>
              <a:xfrm>
                <a:off x="393854" y="2151099"/>
                <a:ext cx="185631" cy="185631"/>
              </a:xfrm>
              <a:prstGeom prst="ellipse">
                <a:avLst/>
              </a:prstGeom>
              <a:noFill/>
              <a:ln w="635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1E708DC6-5D3F-F924-78EF-116A14CB1F51}"/>
                  </a:ext>
                </a:extLst>
              </p:cNvPr>
              <p:cNvSpPr txBox="1"/>
              <p:nvPr/>
            </p:nvSpPr>
            <p:spPr>
              <a:xfrm>
                <a:off x="297983" y="2113103"/>
                <a:ext cx="386194" cy="27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8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10</a:t>
                </a:r>
              </a:p>
            </p:txBody>
          </p:sp>
        </p:grp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4543A211-F0BF-60AD-4617-1F643668545E}"/>
                </a:ext>
              </a:extLst>
            </p:cNvPr>
            <p:cNvCxnSpPr>
              <a:cxnSpLocks/>
            </p:cNvCxnSpPr>
            <p:nvPr/>
          </p:nvCxnSpPr>
          <p:spPr>
            <a:xfrm>
              <a:off x="-1774786" y="2164434"/>
              <a:ext cx="2168824" cy="95983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76E8266-60F0-22F6-3C7C-737A134B1AAF}"/>
              </a:ext>
            </a:extLst>
          </p:cNvPr>
          <p:cNvGrpSpPr/>
          <p:nvPr/>
        </p:nvGrpSpPr>
        <p:grpSpPr>
          <a:xfrm>
            <a:off x="4401371" y="948379"/>
            <a:ext cx="2088329" cy="264892"/>
            <a:chOff x="4401371" y="948379"/>
            <a:chExt cx="2088329" cy="26489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3FBDC4A-F9B3-797B-C4A9-4CDC113C443B}"/>
                </a:ext>
              </a:extLst>
            </p:cNvPr>
            <p:cNvGrpSpPr/>
            <p:nvPr/>
          </p:nvGrpSpPr>
          <p:grpSpPr>
            <a:xfrm>
              <a:off x="4401371" y="949485"/>
              <a:ext cx="342900" cy="263786"/>
              <a:chOff x="4401371" y="864035"/>
              <a:chExt cx="342900" cy="263786"/>
            </a:xfrm>
          </p:grpSpPr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F46BA3B4-C585-92C7-E66A-7DFB527308F4}"/>
                  </a:ext>
                </a:extLst>
              </p:cNvPr>
              <p:cNvSpPr/>
              <p:nvPr/>
            </p:nvSpPr>
            <p:spPr>
              <a:xfrm>
                <a:off x="4440928" y="864035"/>
                <a:ext cx="263786" cy="263786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EB16BF6C-E8C2-6666-29A9-94F0BAEDFE94}"/>
                  </a:ext>
                </a:extLst>
              </p:cNvPr>
              <p:cNvSpPr txBox="1"/>
              <p:nvPr/>
            </p:nvSpPr>
            <p:spPr>
              <a:xfrm>
                <a:off x="4401371" y="872818"/>
                <a:ext cx="3429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1</a:t>
                </a:r>
              </a:p>
            </p:txBody>
          </p:sp>
        </p:grp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429A01C6-F6E1-9DF4-9E04-8DBF559A573E}"/>
                </a:ext>
              </a:extLst>
            </p:cNvPr>
            <p:cNvSpPr txBox="1"/>
            <p:nvPr/>
          </p:nvSpPr>
          <p:spPr>
            <a:xfrm>
              <a:off x="4704714" y="948379"/>
              <a:ext cx="17849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Stainless-steel casing</a:t>
              </a: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2FD659D0-5444-F2F3-3AB0-6F95041EDA0B}"/>
              </a:ext>
            </a:extLst>
          </p:cNvPr>
          <p:cNvGrpSpPr/>
          <p:nvPr/>
        </p:nvGrpSpPr>
        <p:grpSpPr>
          <a:xfrm>
            <a:off x="4401371" y="1359288"/>
            <a:ext cx="2088329" cy="405100"/>
            <a:chOff x="4401371" y="1278989"/>
            <a:chExt cx="2088329" cy="405100"/>
          </a:xfrm>
        </p:grpSpPr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3D5F2C0B-BCD7-7BD3-7619-29080E4EB41D}"/>
                </a:ext>
              </a:extLst>
            </p:cNvPr>
            <p:cNvGrpSpPr/>
            <p:nvPr/>
          </p:nvGrpSpPr>
          <p:grpSpPr>
            <a:xfrm>
              <a:off x="4401371" y="1278989"/>
              <a:ext cx="342900" cy="263786"/>
              <a:chOff x="1900366" y="265897"/>
              <a:chExt cx="739499" cy="568881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BDB74918-3528-33A1-ED82-1CAEB9364A10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6EEDC6EA-3BA5-9011-4AFC-BDD80853AC95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2</a:t>
                </a:r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8F11B772-C0E7-313A-07FF-5F46DEC316C3}"/>
                </a:ext>
              </a:extLst>
            </p:cNvPr>
            <p:cNvSpPr txBox="1"/>
            <p:nvPr/>
          </p:nvSpPr>
          <p:spPr>
            <a:xfrm>
              <a:off x="4704714" y="1283979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Casing stiffening elements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E0914E-8B3F-4282-AFC7-ABF242728154}"/>
              </a:ext>
            </a:extLst>
          </p:cNvPr>
          <p:cNvGrpSpPr/>
          <p:nvPr/>
        </p:nvGrpSpPr>
        <p:grpSpPr>
          <a:xfrm>
            <a:off x="4401371" y="1700929"/>
            <a:ext cx="2088329" cy="400110"/>
            <a:chOff x="4401371" y="1676308"/>
            <a:chExt cx="2088329" cy="400110"/>
          </a:xfrm>
        </p:grpSpPr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E5122894-523D-87D7-5D56-2E810919382D}"/>
                </a:ext>
              </a:extLst>
            </p:cNvPr>
            <p:cNvGrpSpPr/>
            <p:nvPr/>
          </p:nvGrpSpPr>
          <p:grpSpPr>
            <a:xfrm>
              <a:off x="4401371" y="1744470"/>
              <a:ext cx="342900" cy="263786"/>
              <a:chOff x="1900366" y="265897"/>
              <a:chExt cx="739499" cy="568881"/>
            </a:xfrm>
          </p:grpSpPr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ADBF4771-0449-5A65-2B05-EFC966ECFCA5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8B806BCF-9028-7D97-D3A8-7876F071592B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3</a:t>
                </a:r>
              </a:p>
            </p:txBody>
          </p:sp>
        </p:grp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FC446088-C471-F40D-65F8-B5D7CA51C67D}"/>
                </a:ext>
              </a:extLst>
            </p:cNvPr>
            <p:cNvSpPr txBox="1"/>
            <p:nvPr/>
          </p:nvSpPr>
          <p:spPr>
            <a:xfrm>
              <a:off x="4704714" y="1676308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Copper-</a:t>
              </a:r>
              <a:r>
                <a:rPr lang="en-US" sz="10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heat exchanger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555520-F78F-D8B7-753E-A84E1E549435}"/>
              </a:ext>
            </a:extLst>
          </p:cNvPr>
          <p:cNvGrpSpPr/>
          <p:nvPr/>
        </p:nvGrpSpPr>
        <p:grpSpPr>
          <a:xfrm>
            <a:off x="4401371" y="2110732"/>
            <a:ext cx="2088329" cy="263786"/>
            <a:chOff x="4401371" y="2109103"/>
            <a:chExt cx="2088329" cy="263786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6E86CB68-3FB7-0F0D-C6EA-369E9AABF500}"/>
                </a:ext>
              </a:extLst>
            </p:cNvPr>
            <p:cNvGrpSpPr/>
            <p:nvPr/>
          </p:nvGrpSpPr>
          <p:grpSpPr>
            <a:xfrm>
              <a:off x="4401371" y="2109103"/>
              <a:ext cx="342900" cy="263786"/>
              <a:chOff x="1900366" y="265897"/>
              <a:chExt cx="739499" cy="568881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DFE80B78-38D7-B47B-14EA-DE4AE32B2BB8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F1E3CE3-25BC-A030-82AE-6744629FF52A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4</a:t>
                </a: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D7BCEB0-8CA1-D54B-6863-8829FAAEC354}"/>
                </a:ext>
              </a:extLst>
            </p:cNvPr>
            <p:cNvSpPr txBox="1"/>
            <p:nvPr/>
          </p:nvSpPr>
          <p:spPr>
            <a:xfrm>
              <a:off x="4704714" y="2117886"/>
              <a:ext cx="17849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Air deflection element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1F5009-C721-D1CC-CEE5-D0823EC6FFB7}"/>
              </a:ext>
            </a:extLst>
          </p:cNvPr>
          <p:cNvGrpSpPr/>
          <p:nvPr/>
        </p:nvGrpSpPr>
        <p:grpSpPr>
          <a:xfrm>
            <a:off x="4388036" y="2384211"/>
            <a:ext cx="2088329" cy="400110"/>
            <a:chOff x="4388036" y="2403601"/>
            <a:chExt cx="2088329" cy="40011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6F85159D-576C-90DB-4024-801969D629E5}"/>
                </a:ext>
              </a:extLst>
            </p:cNvPr>
            <p:cNvGrpSpPr/>
            <p:nvPr/>
          </p:nvGrpSpPr>
          <p:grpSpPr>
            <a:xfrm>
              <a:off x="4388036" y="2471763"/>
              <a:ext cx="342900" cy="263786"/>
              <a:chOff x="1900366" y="265897"/>
              <a:chExt cx="739499" cy="568881"/>
            </a:xfrm>
          </p:grpSpPr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A0ED6F93-7AA3-622B-A191-103FD515C616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E7ABBC06-5E98-B1B9-481D-AF537B914B38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5</a:t>
                </a:r>
              </a:p>
            </p:txBody>
          </p:sp>
        </p:grp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D53A7C5D-4487-95AE-672C-1EEB24B715B5}"/>
                </a:ext>
              </a:extLst>
            </p:cNvPr>
            <p:cNvSpPr txBox="1"/>
            <p:nvPr/>
          </p:nvSpPr>
          <p:spPr>
            <a:xfrm>
              <a:off x="4691379" y="2403601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Hydraulic connections cover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9CFF3F-A649-A4D4-D399-D1D628BD2B45}"/>
              </a:ext>
            </a:extLst>
          </p:cNvPr>
          <p:cNvGrpSpPr/>
          <p:nvPr/>
        </p:nvGrpSpPr>
        <p:grpSpPr>
          <a:xfrm>
            <a:off x="4401371" y="2794014"/>
            <a:ext cx="2088329" cy="400110"/>
            <a:chOff x="4401371" y="2838369"/>
            <a:chExt cx="2088329" cy="400110"/>
          </a:xfrm>
        </p:grpSpPr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36903AA6-5A91-8B9E-03F9-8EE20067CCAF}"/>
                </a:ext>
              </a:extLst>
            </p:cNvPr>
            <p:cNvGrpSpPr/>
            <p:nvPr/>
          </p:nvGrpSpPr>
          <p:grpSpPr>
            <a:xfrm>
              <a:off x="4401371" y="2906531"/>
              <a:ext cx="342900" cy="263786"/>
              <a:chOff x="1900366" y="265897"/>
              <a:chExt cx="739499" cy="568881"/>
            </a:xfrm>
          </p:grpSpPr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9DA8EBEB-D1C5-0E7E-8846-F18E7B631B32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CF27F570-A6AD-F3B4-4B3C-648223A7F2FA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6</a:t>
                </a:r>
              </a:p>
            </p:txBody>
          </p:sp>
        </p:grp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B8B6DA71-BA30-AD3A-E7D3-BB106C86AFD5}"/>
                </a:ext>
              </a:extLst>
            </p:cNvPr>
            <p:cNvSpPr txBox="1"/>
            <p:nvPr/>
          </p:nvSpPr>
          <p:spPr>
            <a:xfrm>
              <a:off x="4704714" y="2838369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Decorative </a:t>
              </a:r>
              <a:r>
                <a:rPr lang="en-US" sz="10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anodised</a:t>
              </a:r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</a:t>
              </a:r>
              <a:r>
                <a:rPr lang="en-US" sz="10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frame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DE71FD-ABF8-4439-8771-6E07F4ABACF9}"/>
              </a:ext>
            </a:extLst>
          </p:cNvPr>
          <p:cNvGrpSpPr/>
          <p:nvPr/>
        </p:nvGrpSpPr>
        <p:grpSpPr>
          <a:xfrm>
            <a:off x="4401371" y="3203817"/>
            <a:ext cx="2088329" cy="400110"/>
            <a:chOff x="4401371" y="3209515"/>
            <a:chExt cx="2088329" cy="400110"/>
          </a:xfrm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8BA342FD-5092-DF34-74C6-DA7D9FCF844E}"/>
                </a:ext>
              </a:extLst>
            </p:cNvPr>
            <p:cNvGrpSpPr/>
            <p:nvPr/>
          </p:nvGrpSpPr>
          <p:grpSpPr>
            <a:xfrm>
              <a:off x="4401371" y="3277677"/>
              <a:ext cx="342900" cy="263786"/>
              <a:chOff x="1900366" y="265897"/>
              <a:chExt cx="739499" cy="568881"/>
            </a:xfrm>
          </p:grpSpPr>
          <p:sp>
            <p:nvSpPr>
              <p:cNvPr id="280" name="Oval 279">
                <a:extLst>
                  <a:ext uri="{FF2B5EF4-FFF2-40B4-BE49-F238E27FC236}">
                    <a16:creationId xmlns:a16="http://schemas.microsoft.com/office/drawing/2014/main" id="{55CF80E4-F4AC-70B9-8A70-1625561E3ED0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FA226B06-F796-A576-E417-F3781BF8F6E7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7</a:t>
                </a: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15F648DC-925E-6E95-8372-6297212B685F}"/>
                </a:ext>
              </a:extLst>
            </p:cNvPr>
            <p:cNvSpPr txBox="1"/>
            <p:nvPr/>
          </p:nvSpPr>
          <p:spPr>
            <a:xfrm>
              <a:off x="4704714" y="3209515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Support screws with height adjustment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17657C-B186-D0A2-AC73-E34D2A53AEC0}"/>
              </a:ext>
            </a:extLst>
          </p:cNvPr>
          <p:cNvGrpSpPr/>
          <p:nvPr/>
        </p:nvGrpSpPr>
        <p:grpSpPr>
          <a:xfrm>
            <a:off x="4401371" y="3681782"/>
            <a:ext cx="2167703" cy="411196"/>
            <a:chOff x="4401371" y="3635797"/>
            <a:chExt cx="2167703" cy="411196"/>
          </a:xfrm>
        </p:grpSpPr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9CCC501D-6198-101F-F833-2AED581227E4}"/>
                </a:ext>
              </a:extLst>
            </p:cNvPr>
            <p:cNvGrpSpPr/>
            <p:nvPr/>
          </p:nvGrpSpPr>
          <p:grpSpPr>
            <a:xfrm>
              <a:off x="4401371" y="3635797"/>
              <a:ext cx="342900" cy="263786"/>
              <a:chOff x="1900366" y="265897"/>
              <a:chExt cx="739499" cy="568881"/>
            </a:xfrm>
          </p:grpSpPr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1144CC7F-BF84-808F-B88A-C4EC476AA1B0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DC968217-C3A3-66C9-D95D-1CD5916C8777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8</a:t>
                </a:r>
              </a:p>
            </p:txBody>
          </p:sp>
        </p:grp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407F3E69-E119-7868-BEC0-9F751AFD8FA9}"/>
                </a:ext>
              </a:extLst>
            </p:cNvPr>
            <p:cNvSpPr txBox="1"/>
            <p:nvPr/>
          </p:nvSpPr>
          <p:spPr>
            <a:xfrm>
              <a:off x="4704713" y="3646883"/>
              <a:ext cx="18643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Floor-fixing brackets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780619E-43F9-1E28-EADC-DDACB7EA2991}"/>
              </a:ext>
            </a:extLst>
          </p:cNvPr>
          <p:cNvGrpSpPr/>
          <p:nvPr/>
        </p:nvGrpSpPr>
        <p:grpSpPr>
          <a:xfrm>
            <a:off x="4401371" y="4023423"/>
            <a:ext cx="2088329" cy="400110"/>
            <a:chOff x="4401371" y="4000430"/>
            <a:chExt cx="2088329" cy="400110"/>
          </a:xfrm>
        </p:grpSpPr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DF8BB879-5143-50D3-664D-0507DBDD7257}"/>
                </a:ext>
              </a:extLst>
            </p:cNvPr>
            <p:cNvGrpSpPr/>
            <p:nvPr/>
          </p:nvGrpSpPr>
          <p:grpSpPr>
            <a:xfrm>
              <a:off x="4401371" y="4068592"/>
              <a:ext cx="342900" cy="263786"/>
              <a:chOff x="1900366" y="265897"/>
              <a:chExt cx="739499" cy="568881"/>
            </a:xfrm>
          </p:grpSpPr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3D6BA203-DE5C-98CB-4740-64877DF54BC0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2C3FD664-320B-0C3D-2FEB-388CE5A3408D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9</a:t>
                </a:r>
              </a:p>
            </p:txBody>
          </p:sp>
        </p:grp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B23A15AE-8FE0-3764-1F07-566DAD2FE960}"/>
                </a:ext>
              </a:extLst>
            </p:cNvPr>
            <p:cNvSpPr txBox="1"/>
            <p:nvPr/>
          </p:nvSpPr>
          <p:spPr>
            <a:xfrm>
              <a:off x="4704714" y="4000430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Protective-decorative grilles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02F490B-64CE-71BE-E72D-F6D3C8F24F86}"/>
              </a:ext>
            </a:extLst>
          </p:cNvPr>
          <p:cNvGrpSpPr/>
          <p:nvPr/>
        </p:nvGrpSpPr>
        <p:grpSpPr>
          <a:xfrm>
            <a:off x="4401371" y="4501385"/>
            <a:ext cx="2088329" cy="411196"/>
            <a:chOff x="4401371" y="4501385"/>
            <a:chExt cx="2088329" cy="411196"/>
          </a:xfrm>
        </p:grpSpPr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01129860-5068-B46D-0C0D-EE92FAA03C05}"/>
                </a:ext>
              </a:extLst>
            </p:cNvPr>
            <p:cNvGrpSpPr/>
            <p:nvPr/>
          </p:nvGrpSpPr>
          <p:grpSpPr>
            <a:xfrm>
              <a:off x="4401371" y="4501385"/>
              <a:ext cx="342900" cy="263786"/>
              <a:chOff x="1900366" y="265897"/>
              <a:chExt cx="739499" cy="568881"/>
            </a:xfrm>
          </p:grpSpPr>
          <p:sp>
            <p:nvSpPr>
              <p:cNvPr id="294" name="Oval 293">
                <a:extLst>
                  <a:ext uri="{FF2B5EF4-FFF2-40B4-BE49-F238E27FC236}">
                    <a16:creationId xmlns:a16="http://schemas.microsoft.com/office/drawing/2014/main" id="{420C54E9-CE1A-7017-4956-4942D6FC384C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9B560234-8CC6-1574-5834-D51BDF882554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53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10</a:t>
                </a:r>
              </a:p>
            </p:txBody>
          </p:sp>
        </p:grp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78197D25-5598-AE65-0C26-0EADC3B5C05C}"/>
                </a:ext>
              </a:extLst>
            </p:cNvPr>
            <p:cNvSpPr txBox="1"/>
            <p:nvPr/>
          </p:nvSpPr>
          <p:spPr>
            <a:xfrm>
              <a:off x="4704714" y="4512471"/>
              <a:ext cx="1784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Pipe and cable seals</a:t>
              </a:r>
            </a:p>
          </p:txBody>
        </p:sp>
      </p:grpSp>
      <p:cxnSp>
        <p:nvCxnSpPr>
          <p:cNvPr id="313" name="Straight Connector 312">
            <a:extLst>
              <a:ext uri="{FF2B5EF4-FFF2-40B4-BE49-F238E27FC236}">
                <a16:creationId xmlns:a16="http://schemas.microsoft.com/office/drawing/2014/main" id="{ADBFF4D3-B17C-AC21-1908-1E1C2326B799}"/>
              </a:ext>
            </a:extLst>
          </p:cNvPr>
          <p:cNvCxnSpPr>
            <a:cxnSpLocks/>
          </p:cNvCxnSpPr>
          <p:nvPr/>
        </p:nvCxnSpPr>
        <p:spPr>
          <a:xfrm>
            <a:off x="2246383" y="5250180"/>
            <a:ext cx="0" cy="1904196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" name="TextBox 316">
            <a:extLst>
              <a:ext uri="{FF2B5EF4-FFF2-40B4-BE49-F238E27FC236}">
                <a16:creationId xmlns:a16="http://schemas.microsoft.com/office/drawing/2014/main" id="{71C481DF-8CE0-CC5A-B285-4CD07EDCC918}"/>
              </a:ext>
            </a:extLst>
          </p:cNvPr>
          <p:cNvSpPr txBox="1"/>
          <p:nvPr/>
        </p:nvSpPr>
        <p:spPr>
          <a:xfrm>
            <a:off x="467359" y="5992102"/>
            <a:ext cx="15277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STAINLESS-STEEL CASINGS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AFE0644-FBC3-066B-E46A-AB5653C170A9}"/>
              </a:ext>
            </a:extLst>
          </p:cNvPr>
          <p:cNvSpPr txBox="1"/>
          <p:nvPr/>
        </p:nvSpPr>
        <p:spPr>
          <a:xfrm>
            <a:off x="353128" y="6575732"/>
            <a:ext cx="1756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High-quality stainless steel ensures durability and corrosion resistance</a:t>
            </a:r>
          </a:p>
        </p:txBody>
      </p:sp>
      <p:pic>
        <p:nvPicPr>
          <p:cNvPr id="337" name="Graphic 336" descr="Medieval Armor outline">
            <a:extLst>
              <a:ext uri="{FF2B5EF4-FFF2-40B4-BE49-F238E27FC236}">
                <a16:creationId xmlns:a16="http://schemas.microsoft.com/office/drawing/2014/main" id="{AE2C2562-3474-7DC1-2737-87D79FBB0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377" y="5390327"/>
            <a:ext cx="593664" cy="593664"/>
          </a:xfrm>
          <a:prstGeom prst="rect">
            <a:avLst/>
          </a:prstGeom>
        </p:spPr>
      </p:pic>
      <p:sp>
        <p:nvSpPr>
          <p:cNvPr id="323" name="TextBox 322">
            <a:extLst>
              <a:ext uri="{FF2B5EF4-FFF2-40B4-BE49-F238E27FC236}">
                <a16:creationId xmlns:a16="http://schemas.microsoft.com/office/drawing/2014/main" id="{8A5EC85E-14B9-EF49-C530-E4A00651BB31}"/>
              </a:ext>
            </a:extLst>
          </p:cNvPr>
          <p:cNvSpPr txBox="1"/>
          <p:nvPr/>
        </p:nvSpPr>
        <p:spPr>
          <a:xfrm>
            <a:off x="4578605" y="6040150"/>
            <a:ext cx="17795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CASING STIFFENING ELEMENTS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74514571-2B8A-51D4-F2B7-C3F60D9BA365}"/>
              </a:ext>
            </a:extLst>
          </p:cNvPr>
          <p:cNvSpPr txBox="1"/>
          <p:nvPr/>
        </p:nvSpPr>
        <p:spPr>
          <a:xfrm>
            <a:off x="4474408" y="6606928"/>
            <a:ext cx="1987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Additional stiffening elements increase the stability of the casing and its resistance to deformation</a:t>
            </a:r>
          </a:p>
        </p:txBody>
      </p:sp>
      <p:pic>
        <p:nvPicPr>
          <p:cNvPr id="350" name="Graphic 349">
            <a:extLst>
              <a:ext uri="{FF2B5EF4-FFF2-40B4-BE49-F238E27FC236}">
                <a16:creationId xmlns:a16="http://schemas.microsoft.com/office/drawing/2014/main" id="{25142573-98DA-6B65-136A-352CD77AE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9370" y="5431227"/>
            <a:ext cx="518004" cy="517034"/>
          </a:xfrm>
          <a:prstGeom prst="rect">
            <a:avLst/>
          </a:prstGeom>
        </p:spPr>
      </p:pic>
      <p:sp>
        <p:nvSpPr>
          <p:cNvPr id="321" name="TextBox 320">
            <a:extLst>
              <a:ext uri="{FF2B5EF4-FFF2-40B4-BE49-F238E27FC236}">
                <a16:creationId xmlns:a16="http://schemas.microsoft.com/office/drawing/2014/main" id="{4E25979E-E59B-A2EE-8B27-01FEFC5D9ED2}"/>
              </a:ext>
            </a:extLst>
          </p:cNvPr>
          <p:cNvSpPr txBox="1"/>
          <p:nvPr/>
        </p:nvSpPr>
        <p:spPr>
          <a:xfrm>
            <a:off x="2148840" y="6015965"/>
            <a:ext cx="22783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DOUBLE-SIDED</a:t>
            </a:r>
          </a:p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REINFORCED-PROFILE</a:t>
            </a:r>
          </a:p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GRILLES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FD3919E4-37A6-7DE1-BCA3-C0F2D5E9B6AD}"/>
              </a:ext>
            </a:extLst>
          </p:cNvPr>
          <p:cNvSpPr txBox="1"/>
          <p:nvPr/>
        </p:nvSpPr>
        <p:spPr>
          <a:xfrm>
            <a:off x="2391654" y="6575732"/>
            <a:ext cx="1800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Anodised</a:t>
            </a:r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en-US" sz="105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aluminium</a:t>
            </a:r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grilles provide greater strength, aesthetics and safe use</a:t>
            </a:r>
          </a:p>
        </p:txBody>
      </p:sp>
      <p:pic>
        <p:nvPicPr>
          <p:cNvPr id="354" name="Graphic 353" descr="Gears outline">
            <a:extLst>
              <a:ext uri="{FF2B5EF4-FFF2-40B4-BE49-F238E27FC236}">
                <a16:creationId xmlns:a16="http://schemas.microsoft.com/office/drawing/2014/main" id="{D119A68C-75E6-F8D0-34A2-B386D1F678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78689" y="5389643"/>
            <a:ext cx="626321" cy="626321"/>
          </a:xfrm>
          <a:prstGeom prst="rect">
            <a:avLst/>
          </a:prstGeom>
        </p:spPr>
      </p:pic>
      <p:cxnSp>
        <p:nvCxnSpPr>
          <p:cNvPr id="358" name="Straight Connector 357">
            <a:extLst>
              <a:ext uri="{FF2B5EF4-FFF2-40B4-BE49-F238E27FC236}">
                <a16:creationId xmlns:a16="http://schemas.microsoft.com/office/drawing/2014/main" id="{FCDFCFBC-C159-B1AB-E8CB-72E58950D5E5}"/>
              </a:ext>
            </a:extLst>
          </p:cNvPr>
          <p:cNvCxnSpPr>
            <a:cxnSpLocks/>
          </p:cNvCxnSpPr>
          <p:nvPr/>
        </p:nvCxnSpPr>
        <p:spPr>
          <a:xfrm>
            <a:off x="4337316" y="5250180"/>
            <a:ext cx="0" cy="1904196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6" name="TextBox 345">
            <a:extLst>
              <a:ext uri="{FF2B5EF4-FFF2-40B4-BE49-F238E27FC236}">
                <a16:creationId xmlns:a16="http://schemas.microsoft.com/office/drawing/2014/main" id="{FBC0E20F-E216-5EC4-8798-3FD40EBCF97B}"/>
              </a:ext>
            </a:extLst>
          </p:cNvPr>
          <p:cNvSpPr txBox="1"/>
          <p:nvPr/>
        </p:nvSpPr>
        <p:spPr>
          <a:xfrm>
            <a:off x="3381364" y="8097890"/>
            <a:ext cx="21860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ACOUSTICALLY INSULATED FLOOR-FIXING PARTS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0699BE90-93DB-DE39-3CAF-695497962A10}"/>
              </a:ext>
            </a:extLst>
          </p:cNvPr>
          <p:cNvSpPr txBox="1"/>
          <p:nvPr/>
        </p:nvSpPr>
        <p:spPr>
          <a:xfrm>
            <a:off x="3435929" y="8574841"/>
            <a:ext cx="20824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Special insulated parts reduce vibration and noise transmitted to the floor structure</a:t>
            </a:r>
          </a:p>
        </p:txBody>
      </p:sp>
      <p:pic>
        <p:nvPicPr>
          <p:cNvPr id="351" name="Graphic 350" descr="Mute speaker outline">
            <a:extLst>
              <a:ext uri="{FF2B5EF4-FFF2-40B4-BE49-F238E27FC236}">
                <a16:creationId xmlns:a16="http://schemas.microsoft.com/office/drawing/2014/main" id="{18A12530-9FFD-1584-F77D-39F35CE815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29662" y="7398526"/>
            <a:ext cx="689492" cy="689492"/>
          </a:xfrm>
          <a:prstGeom prst="rect">
            <a:avLst/>
          </a:prstGeom>
        </p:spPr>
      </p:pic>
      <p:cxnSp>
        <p:nvCxnSpPr>
          <p:cNvPr id="359" name="Straight Connector 358">
            <a:extLst>
              <a:ext uri="{FF2B5EF4-FFF2-40B4-BE49-F238E27FC236}">
                <a16:creationId xmlns:a16="http://schemas.microsoft.com/office/drawing/2014/main" id="{9CE7C744-505D-F17C-C097-B40C9F0D1115}"/>
              </a:ext>
            </a:extLst>
          </p:cNvPr>
          <p:cNvCxnSpPr>
            <a:cxnSpLocks/>
          </p:cNvCxnSpPr>
          <p:nvPr/>
        </p:nvCxnSpPr>
        <p:spPr>
          <a:xfrm>
            <a:off x="3236152" y="7489932"/>
            <a:ext cx="0" cy="1904196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" name="TextBox 337">
            <a:extLst>
              <a:ext uri="{FF2B5EF4-FFF2-40B4-BE49-F238E27FC236}">
                <a16:creationId xmlns:a16="http://schemas.microsoft.com/office/drawing/2014/main" id="{890E2DF2-5161-0B8F-2D1C-129458E801FB}"/>
              </a:ext>
            </a:extLst>
          </p:cNvPr>
          <p:cNvSpPr txBox="1"/>
          <p:nvPr/>
        </p:nvSpPr>
        <p:spPr>
          <a:xfrm>
            <a:off x="1492529" y="8097890"/>
            <a:ext cx="13606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HEIGHT-ADJUSTABLE FEET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53D7B48A-4543-5BC7-77A0-A0569C10AA64}"/>
              </a:ext>
            </a:extLst>
          </p:cNvPr>
          <p:cNvSpPr txBox="1"/>
          <p:nvPr/>
        </p:nvSpPr>
        <p:spPr>
          <a:xfrm>
            <a:off x="1290548" y="8574841"/>
            <a:ext cx="1800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Precise height adjustment allows easy adaptation to various installation conditions</a:t>
            </a:r>
          </a:p>
        </p:txBody>
      </p:sp>
      <p:sp>
        <p:nvSpPr>
          <p:cNvPr id="364" name="Rectangle 363">
            <a:extLst>
              <a:ext uri="{FF2B5EF4-FFF2-40B4-BE49-F238E27FC236}">
                <a16:creationId xmlns:a16="http://schemas.microsoft.com/office/drawing/2014/main" id="{8730DA2E-B34B-A573-44E1-2F43084DC76C}"/>
              </a:ext>
            </a:extLst>
          </p:cNvPr>
          <p:cNvSpPr/>
          <p:nvPr/>
        </p:nvSpPr>
        <p:spPr>
          <a:xfrm>
            <a:off x="1980928" y="7554123"/>
            <a:ext cx="100579" cy="465927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A69EA381-A851-4DC7-2CDB-FD1DF729A8A5}"/>
              </a:ext>
            </a:extLst>
          </p:cNvPr>
          <p:cNvSpPr/>
          <p:nvPr/>
        </p:nvSpPr>
        <p:spPr>
          <a:xfrm>
            <a:off x="2086531" y="7554123"/>
            <a:ext cx="100579" cy="465927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CB941E30-6FE6-F7F5-0665-ECEC2BA8655F}"/>
              </a:ext>
            </a:extLst>
          </p:cNvPr>
          <p:cNvSpPr/>
          <p:nvPr/>
        </p:nvSpPr>
        <p:spPr>
          <a:xfrm>
            <a:off x="2194375" y="7554123"/>
            <a:ext cx="100579" cy="465927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E00F11DE-D6DA-13AB-6994-F17EF5A6D7AE}"/>
              </a:ext>
            </a:extLst>
          </p:cNvPr>
          <p:cNvSpPr/>
          <p:nvPr/>
        </p:nvSpPr>
        <p:spPr>
          <a:xfrm>
            <a:off x="2299979" y="7554123"/>
            <a:ext cx="100579" cy="465927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7087AC-ECEE-0657-22A3-8989D39BC8C7}"/>
              </a:ext>
            </a:extLst>
          </p:cNvPr>
          <p:cNvSpPr/>
          <p:nvPr/>
        </p:nvSpPr>
        <p:spPr>
          <a:xfrm flipH="1">
            <a:off x="1391242" y="3973596"/>
            <a:ext cx="146220" cy="146220"/>
          </a:xfrm>
          <a:prstGeom prst="ellipse">
            <a:avLst/>
          </a:prstGeom>
          <a:noFill/>
          <a:ln w="6350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280E6F-1319-1830-2F26-AD65B368A3BD}"/>
              </a:ext>
            </a:extLst>
          </p:cNvPr>
          <p:cNvSpPr txBox="1"/>
          <p:nvPr/>
        </p:nvSpPr>
        <p:spPr>
          <a:xfrm flipH="1">
            <a:off x="1337652" y="3939267"/>
            <a:ext cx="25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758595-7267-4B29-554E-C1D46411AE7A}"/>
              </a:ext>
            </a:extLst>
          </p:cNvPr>
          <p:cNvCxnSpPr>
            <a:cxnSpLocks/>
          </p:cNvCxnSpPr>
          <p:nvPr/>
        </p:nvCxnSpPr>
        <p:spPr>
          <a:xfrm flipH="1">
            <a:off x="1537462" y="3926467"/>
            <a:ext cx="758721" cy="11833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B5121B94-2D82-1B2F-0C1C-8F2B4D954A7A}"/>
              </a:ext>
            </a:extLst>
          </p:cNvPr>
          <p:cNvSpPr/>
          <p:nvPr/>
        </p:nvSpPr>
        <p:spPr>
          <a:xfrm flipH="1">
            <a:off x="3423285" y="2502390"/>
            <a:ext cx="146258" cy="146220"/>
          </a:xfrm>
          <a:prstGeom prst="ellipse">
            <a:avLst/>
          </a:prstGeom>
          <a:noFill/>
          <a:ln w="6350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9FC673-7C7F-B584-9302-E481F0E6DC16}"/>
              </a:ext>
            </a:extLst>
          </p:cNvPr>
          <p:cNvCxnSpPr>
            <a:cxnSpLocks/>
          </p:cNvCxnSpPr>
          <p:nvPr/>
        </p:nvCxnSpPr>
        <p:spPr>
          <a:xfrm flipH="1" flipV="1">
            <a:off x="3536247" y="2634776"/>
            <a:ext cx="319473" cy="422641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FDBC4B8-A91D-1360-9911-A9A6115B1906}"/>
              </a:ext>
            </a:extLst>
          </p:cNvPr>
          <p:cNvSpPr txBox="1"/>
          <p:nvPr/>
        </p:nvSpPr>
        <p:spPr>
          <a:xfrm>
            <a:off x="3420138" y="2459972"/>
            <a:ext cx="1524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7BD84-959E-C081-675E-DA19796CEF7F}"/>
              </a:ext>
            </a:extLst>
          </p:cNvPr>
          <p:cNvSpPr txBox="1"/>
          <p:nvPr/>
        </p:nvSpPr>
        <p:spPr>
          <a:xfrm>
            <a:off x="3494071" y="9540811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FC | 05</a:t>
            </a:r>
          </a:p>
        </p:txBody>
      </p:sp>
    </p:spTree>
    <p:extLst>
      <p:ext uri="{BB962C8B-B14F-4D97-AF65-F5344CB8AC3E}">
        <p14:creationId xmlns:p14="http://schemas.microsoft.com/office/powerpoint/2010/main" val="104448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9C71-03F1-F4D5-4056-47EF4E9BE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A440165-78FD-2C69-55C0-32E18AA89D7E}"/>
              </a:ext>
            </a:extLst>
          </p:cNvPr>
          <p:cNvSpPr txBox="1"/>
          <p:nvPr/>
        </p:nvSpPr>
        <p:spPr>
          <a:xfrm>
            <a:off x="254808" y="371567"/>
            <a:ext cx="623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MODELS, DIMENSIONS AND OUTPUTS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4F3037-8493-E7EE-EFEF-76C658680FA0}"/>
              </a:ext>
            </a:extLst>
          </p:cNvPr>
          <p:cNvSpPr txBox="1"/>
          <p:nvPr/>
        </p:nvSpPr>
        <p:spPr>
          <a:xfrm>
            <a:off x="262811" y="6104965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75/65/20°C   EN16430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383AF-D16A-5282-435D-4BBD236B6A81}"/>
              </a:ext>
            </a:extLst>
          </p:cNvPr>
          <p:cNvSpPr txBox="1"/>
          <p:nvPr/>
        </p:nvSpPr>
        <p:spPr>
          <a:xfrm>
            <a:off x="269287" y="957535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06 | TRENCH HEATERS FC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D5FA4E-9C90-A145-D386-03707F9A6799}"/>
              </a:ext>
            </a:extLst>
          </p:cNvPr>
          <p:cNvGrpSpPr/>
          <p:nvPr/>
        </p:nvGrpSpPr>
        <p:grpSpPr>
          <a:xfrm>
            <a:off x="333375" y="8716941"/>
            <a:ext cx="6156325" cy="775772"/>
            <a:chOff x="333375" y="8691932"/>
            <a:chExt cx="6156325" cy="77577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34914F8-753E-AD83-7FE5-FB8BB0CC38B3}"/>
                </a:ext>
              </a:extLst>
            </p:cNvPr>
            <p:cNvSpPr/>
            <p:nvPr/>
          </p:nvSpPr>
          <p:spPr>
            <a:xfrm>
              <a:off x="333375" y="8691932"/>
              <a:ext cx="6156325" cy="775772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63F1D9B-D5D5-A0F4-1C02-5B4F01FB8A1B}"/>
                </a:ext>
              </a:extLst>
            </p:cNvPr>
            <p:cNvGrpSpPr/>
            <p:nvPr/>
          </p:nvGrpSpPr>
          <p:grpSpPr>
            <a:xfrm>
              <a:off x="443403" y="8802595"/>
              <a:ext cx="554447" cy="554447"/>
              <a:chOff x="5454561" y="8429415"/>
              <a:chExt cx="333122" cy="33312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9D4FABE-2FB7-480B-8CF3-F7D3252A8D6C}"/>
                  </a:ext>
                </a:extLst>
              </p:cNvPr>
              <p:cNvSpPr/>
              <p:nvPr/>
            </p:nvSpPr>
            <p:spPr>
              <a:xfrm>
                <a:off x="5454561" y="8429415"/>
                <a:ext cx="333122" cy="333122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pic>
            <p:nvPicPr>
              <p:cNvPr id="16" name="Graphic 15" descr="Leaf outline">
                <a:extLst>
                  <a:ext uri="{FF2B5EF4-FFF2-40B4-BE49-F238E27FC236}">
                    <a16:creationId xmlns:a16="http://schemas.microsoft.com/office/drawing/2014/main" id="{17535E4E-5256-6D07-8EC8-7C3D83B0EC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513400" y="8488254"/>
                <a:ext cx="215444" cy="215444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2DEEBC-CE1B-EEDA-6F87-F00C8CCD4E79}"/>
                </a:ext>
              </a:extLst>
            </p:cNvPr>
            <p:cNvSpPr txBox="1"/>
            <p:nvPr/>
          </p:nvSpPr>
          <p:spPr>
            <a:xfrm>
              <a:off x="1095781" y="8872143"/>
              <a:ext cx="53908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You can find thermal outputs at non-standard temperatures at </a:t>
              </a:r>
              <a:r>
                <a:rPr lang="en-US" sz="10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konveka.com</a:t>
              </a:r>
            </a:p>
            <a:p>
              <a:r>
                <a:rPr lang="en-US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https://konveka.com/product/trench-heaters/grindiniai-konvektoriai-be-ventiliatoriu-fc/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5DF6B12-E231-969A-1DBD-EECAF219ACBF}"/>
              </a:ext>
            </a:extLst>
          </p:cNvPr>
          <p:cNvSpPr txBox="1"/>
          <p:nvPr/>
        </p:nvSpPr>
        <p:spPr>
          <a:xfrm>
            <a:off x="254808" y="1067089"/>
            <a:ext cx="791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WIDTH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C7CA06B-9E9C-2DAA-6FF1-5D5DB6F9E613}"/>
              </a:ext>
            </a:extLst>
          </p:cNvPr>
          <p:cNvSpPr txBox="1"/>
          <p:nvPr/>
        </p:nvSpPr>
        <p:spPr>
          <a:xfrm>
            <a:off x="254808" y="3210198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HEIGHT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99751A0-1438-097E-6D90-C1C8BD30FD9A}"/>
              </a:ext>
            </a:extLst>
          </p:cNvPr>
          <p:cNvSpPr/>
          <p:nvPr/>
        </p:nvSpPr>
        <p:spPr>
          <a:xfrm flipV="1">
            <a:off x="333374" y="5280152"/>
            <a:ext cx="6156325" cy="675142"/>
          </a:xfrm>
          <a:prstGeom prst="roundRect">
            <a:avLst>
              <a:gd name="adj" fmla="val 4765"/>
            </a:avLst>
          </a:prstGeom>
          <a:solidFill>
            <a:schemeClr val="bg1"/>
          </a:solidFill>
          <a:ln w="12700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2C54E0-ED20-77F7-3337-F5475CBFD8FC}"/>
              </a:ext>
            </a:extLst>
          </p:cNvPr>
          <p:cNvCxnSpPr>
            <a:cxnSpLocks/>
          </p:cNvCxnSpPr>
          <p:nvPr/>
        </p:nvCxnSpPr>
        <p:spPr>
          <a:xfrm>
            <a:off x="2366746" y="5375900"/>
            <a:ext cx="0" cy="483647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7CF9AB-7CEF-6DB7-FA9E-63B3DADCC4DD}"/>
              </a:ext>
            </a:extLst>
          </p:cNvPr>
          <p:cNvCxnSpPr>
            <a:cxnSpLocks/>
          </p:cNvCxnSpPr>
          <p:nvPr/>
        </p:nvCxnSpPr>
        <p:spPr>
          <a:xfrm>
            <a:off x="4265636" y="5375900"/>
            <a:ext cx="0" cy="483647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51BAD98-724D-79A4-92AB-4E6278DAB62C}"/>
              </a:ext>
            </a:extLst>
          </p:cNvPr>
          <p:cNvGrpSpPr/>
          <p:nvPr/>
        </p:nvGrpSpPr>
        <p:grpSpPr>
          <a:xfrm>
            <a:off x="4961664" y="5404232"/>
            <a:ext cx="1234053" cy="425643"/>
            <a:chOff x="1102558" y="2939974"/>
            <a:chExt cx="1148295" cy="42564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A7503B4-0B3F-72DE-4B0F-F7D975FF5216}"/>
                </a:ext>
              </a:extLst>
            </p:cNvPr>
            <p:cNvSpPr txBox="1"/>
            <p:nvPr/>
          </p:nvSpPr>
          <p:spPr>
            <a:xfrm>
              <a:off x="1102560" y="2939974"/>
              <a:ext cx="106913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LENGTH: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53D9A6-4F74-68B7-4F73-B56392054944}"/>
                </a:ext>
              </a:extLst>
            </p:cNvPr>
            <p:cNvSpPr txBox="1"/>
            <p:nvPr/>
          </p:nvSpPr>
          <p:spPr>
            <a:xfrm>
              <a:off x="1102558" y="3134785"/>
              <a:ext cx="1148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from 80 to 300 cm</a:t>
              </a:r>
            </a:p>
          </p:txBody>
        </p:sp>
      </p:grpSp>
      <p:pic>
        <p:nvPicPr>
          <p:cNvPr id="55" name="Graphic 54" descr="Ruler outline">
            <a:extLst>
              <a:ext uri="{FF2B5EF4-FFF2-40B4-BE49-F238E27FC236}">
                <a16:creationId xmlns:a16="http://schemas.microsoft.com/office/drawing/2014/main" id="{27FE5D2E-E2AD-D5D9-2C1B-EC402199A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2677" y="5390380"/>
            <a:ext cx="454686" cy="454686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DCF39BD-9541-1A41-F906-0E17551F6443}"/>
              </a:ext>
            </a:extLst>
          </p:cNvPr>
          <p:cNvGrpSpPr/>
          <p:nvPr/>
        </p:nvGrpSpPr>
        <p:grpSpPr>
          <a:xfrm>
            <a:off x="478595" y="5404902"/>
            <a:ext cx="1725280" cy="425643"/>
            <a:chOff x="417635" y="5246167"/>
            <a:chExt cx="1725280" cy="425643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4DFAEE2-F80E-51FE-EBA3-64330CC817A4}"/>
                </a:ext>
              </a:extLst>
            </p:cNvPr>
            <p:cNvGrpSpPr/>
            <p:nvPr/>
          </p:nvGrpSpPr>
          <p:grpSpPr>
            <a:xfrm>
              <a:off x="994620" y="5246167"/>
              <a:ext cx="1148295" cy="425643"/>
              <a:chOff x="977629" y="2939974"/>
              <a:chExt cx="1148295" cy="42564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B86B199-C4DA-CE45-5172-93FE4F022B2A}"/>
                  </a:ext>
                </a:extLst>
              </p:cNvPr>
              <p:cNvSpPr txBox="1"/>
              <p:nvPr/>
            </p:nvSpPr>
            <p:spPr>
              <a:xfrm>
                <a:off x="977630" y="2939974"/>
                <a:ext cx="90218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WIDTH: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8D3E0DE-D2F2-6B1F-97CD-942A19F4C433}"/>
                  </a:ext>
                </a:extLst>
              </p:cNvPr>
              <p:cNvSpPr txBox="1"/>
              <p:nvPr/>
            </p:nvSpPr>
            <p:spPr>
              <a:xfrm>
                <a:off x="977629" y="3134785"/>
                <a:ext cx="114829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22 / 32 / 42 cm</a:t>
                </a:r>
              </a:p>
            </p:txBody>
          </p:sp>
        </p:grp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5A84E10D-2170-FD5D-4373-8A4CCBB16880}"/>
                </a:ext>
              </a:extLst>
            </p:cNvPr>
            <p:cNvCxnSpPr>
              <a:cxnSpLocks/>
            </p:cNvCxnSpPr>
            <p:nvPr/>
          </p:nvCxnSpPr>
          <p:spPr>
            <a:xfrm>
              <a:off x="417635" y="5458988"/>
              <a:ext cx="482283" cy="0"/>
            </a:xfrm>
            <a:prstGeom prst="straightConnector1">
              <a:avLst/>
            </a:prstGeom>
            <a:ln>
              <a:solidFill>
                <a:srgbClr val="A75124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986DBE-DCFB-FE87-BE5D-6E2E48E3D28F}"/>
              </a:ext>
            </a:extLst>
          </p:cNvPr>
          <p:cNvGrpSpPr/>
          <p:nvPr/>
        </p:nvGrpSpPr>
        <p:grpSpPr>
          <a:xfrm>
            <a:off x="2826487" y="5391046"/>
            <a:ext cx="1116256" cy="453355"/>
            <a:chOff x="977628" y="2930743"/>
            <a:chExt cx="1195584" cy="45335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4BF62C4-65C6-3748-FC4D-AB619B32ADEA}"/>
                </a:ext>
              </a:extLst>
            </p:cNvPr>
            <p:cNvSpPr txBox="1"/>
            <p:nvPr/>
          </p:nvSpPr>
          <p:spPr>
            <a:xfrm>
              <a:off x="977631" y="2930743"/>
              <a:ext cx="9319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HEIGHT: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4CA735-70B0-7AD7-CF66-CA534EDA7695}"/>
                </a:ext>
              </a:extLst>
            </p:cNvPr>
            <p:cNvSpPr txBox="1"/>
            <p:nvPr/>
          </p:nvSpPr>
          <p:spPr>
            <a:xfrm>
              <a:off x="977628" y="3153266"/>
              <a:ext cx="11955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9 / 11 / 15 cm</a:t>
              </a:r>
            </a:p>
          </p:txBody>
        </p:sp>
      </p:grp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2953EAB-D7EA-8117-E074-7392619DC595}"/>
              </a:ext>
            </a:extLst>
          </p:cNvPr>
          <p:cNvCxnSpPr>
            <a:cxnSpLocks/>
          </p:cNvCxnSpPr>
          <p:nvPr/>
        </p:nvCxnSpPr>
        <p:spPr>
          <a:xfrm flipV="1">
            <a:off x="2737628" y="5400058"/>
            <a:ext cx="0" cy="425643"/>
          </a:xfrm>
          <a:prstGeom prst="straightConnector1">
            <a:avLst/>
          </a:prstGeom>
          <a:ln>
            <a:solidFill>
              <a:srgbClr val="A75124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56A1B2C0-8687-9998-728E-68E77F6C1B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36" y="1643236"/>
            <a:ext cx="2002536" cy="112600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09B27DF0-26F4-5B7D-0173-0999E6284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683" y="1643236"/>
            <a:ext cx="2002536" cy="112830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DAFC4496-612C-C823-0295-624B7BECB7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54" y="1643236"/>
            <a:ext cx="2002536" cy="1126046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5DC4F30C-BD62-E87E-71B5-0367E263241F}"/>
              </a:ext>
            </a:extLst>
          </p:cNvPr>
          <p:cNvSpPr txBox="1"/>
          <p:nvPr/>
        </p:nvSpPr>
        <p:spPr>
          <a:xfrm>
            <a:off x="644798" y="2787282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Compact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36CE9E4-37D9-D6FB-4049-C957E76AB024}"/>
              </a:ext>
            </a:extLst>
          </p:cNvPr>
          <p:cNvSpPr txBox="1"/>
          <p:nvPr/>
        </p:nvSpPr>
        <p:spPr>
          <a:xfrm>
            <a:off x="327300" y="1275984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22 cm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185BC05-F49A-BFD8-2773-E5D7B1587ECC}"/>
              </a:ext>
            </a:extLst>
          </p:cNvPr>
          <p:cNvSpPr txBox="1"/>
          <p:nvPr/>
        </p:nvSpPr>
        <p:spPr>
          <a:xfrm>
            <a:off x="2371147" y="1270891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32 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95BF610-7D2B-E81B-E28B-D03EF61C3D05}"/>
              </a:ext>
            </a:extLst>
          </p:cNvPr>
          <p:cNvSpPr txBox="1"/>
          <p:nvPr/>
        </p:nvSpPr>
        <p:spPr>
          <a:xfrm>
            <a:off x="2688645" y="2787282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Versatile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743C0E5-A358-15C7-FEB4-9C3704CF79D1}"/>
              </a:ext>
            </a:extLst>
          </p:cNvPr>
          <p:cNvSpPr txBox="1"/>
          <p:nvPr/>
        </p:nvSpPr>
        <p:spPr>
          <a:xfrm>
            <a:off x="4512518" y="1267386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42 cm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EBB1D0E-E1D6-ABD9-1669-7D7B6F08CB2F}"/>
              </a:ext>
            </a:extLst>
          </p:cNvPr>
          <p:cNvSpPr txBox="1"/>
          <p:nvPr/>
        </p:nvSpPr>
        <p:spPr>
          <a:xfrm>
            <a:off x="4830016" y="2787282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Powerful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6EF5D135-3584-C3DC-ECAF-F85EBC82CD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054" y="3733877"/>
            <a:ext cx="2002536" cy="112774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02A0D170-E075-118D-ED8D-43DBCD416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79" y="3733877"/>
            <a:ext cx="1999450" cy="1126563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2CE5D60B-2A9F-EB22-43E9-B301946721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683" y="3733877"/>
            <a:ext cx="2002536" cy="112722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F89F9A58-A976-16C7-AC9B-3EA97F0033E6}"/>
              </a:ext>
            </a:extLst>
          </p:cNvPr>
          <p:cNvSpPr txBox="1"/>
          <p:nvPr/>
        </p:nvSpPr>
        <p:spPr>
          <a:xfrm>
            <a:off x="644798" y="4788820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Compact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9A3D701-EAA7-5B04-AB58-32D034B8F065}"/>
              </a:ext>
            </a:extLst>
          </p:cNvPr>
          <p:cNvSpPr txBox="1"/>
          <p:nvPr/>
        </p:nvSpPr>
        <p:spPr>
          <a:xfrm>
            <a:off x="327300" y="3405696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9 cm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60449E3-0B6A-2B37-C690-7E7B12E133C2}"/>
              </a:ext>
            </a:extLst>
          </p:cNvPr>
          <p:cNvSpPr txBox="1"/>
          <p:nvPr/>
        </p:nvSpPr>
        <p:spPr>
          <a:xfrm>
            <a:off x="2371147" y="3400603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11 cm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379C63-306F-74A9-AD53-B33E162B6A4A}"/>
              </a:ext>
            </a:extLst>
          </p:cNvPr>
          <p:cNvSpPr txBox="1"/>
          <p:nvPr/>
        </p:nvSpPr>
        <p:spPr>
          <a:xfrm>
            <a:off x="2688645" y="4788820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Versatile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3EDB1AF-4E2E-486F-A10E-D4F0458149B2}"/>
              </a:ext>
            </a:extLst>
          </p:cNvPr>
          <p:cNvSpPr txBox="1"/>
          <p:nvPr/>
        </p:nvSpPr>
        <p:spPr>
          <a:xfrm>
            <a:off x="4512518" y="3397098"/>
            <a:ext cx="196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 cm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B53921C-84AD-C714-61B8-5A2026BF5965}"/>
              </a:ext>
            </a:extLst>
          </p:cNvPr>
          <p:cNvSpPr txBox="1"/>
          <p:nvPr/>
        </p:nvSpPr>
        <p:spPr>
          <a:xfrm>
            <a:off x="4830016" y="4788820"/>
            <a:ext cx="1332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Powerful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FA8AE1-CB3C-F80F-A004-F6CA0BFF0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171279"/>
              </p:ext>
            </p:extLst>
          </p:nvPr>
        </p:nvGraphicFramePr>
        <p:xfrm>
          <a:off x="327300" y="6394989"/>
          <a:ext cx="6152815" cy="2103340"/>
        </p:xfrm>
        <a:graphic>
          <a:graphicData uri="http://schemas.openxmlformats.org/drawingml/2006/table">
            <a:tbl>
              <a:tblPr/>
              <a:tblGrid>
                <a:gridCol w="336834">
                  <a:extLst>
                    <a:ext uri="{9D8B030D-6E8A-4147-A177-3AD203B41FA5}">
                      <a16:colId xmlns:a16="http://schemas.microsoft.com/office/drawing/2014/main" val="384278504"/>
                    </a:ext>
                  </a:extLst>
                </a:gridCol>
                <a:gridCol w="392972">
                  <a:extLst>
                    <a:ext uri="{9D8B030D-6E8A-4147-A177-3AD203B41FA5}">
                      <a16:colId xmlns:a16="http://schemas.microsoft.com/office/drawing/2014/main" val="4068856511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082549959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186182288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67271409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747574218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245636053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639714531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833746599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458307560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78412711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242661433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698148552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240204643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208464856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433226112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413295025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3385946000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539227342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4068526428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2247790813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996225105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4190500264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200405416"/>
                    </a:ext>
                  </a:extLst>
                </a:gridCol>
                <a:gridCol w="235783">
                  <a:extLst>
                    <a:ext uri="{9D8B030D-6E8A-4147-A177-3AD203B41FA5}">
                      <a16:colId xmlns:a16="http://schemas.microsoft.com/office/drawing/2014/main" val="1314567231"/>
                    </a:ext>
                  </a:extLst>
                </a:gridCol>
              </a:tblGrid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Width,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Height,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gridSpan="2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Length, 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04098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300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261896"/>
                  </a:ext>
                </a:extLst>
              </a:tr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22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274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305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368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399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430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462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493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524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587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619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650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681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713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775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807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838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870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96747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256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301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437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482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528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573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709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754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799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844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1025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1071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1116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1161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1206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1252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50018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32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289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381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427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473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565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657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703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749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795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841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887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933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979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1025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1071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1118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1164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1210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1256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649360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252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300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394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537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584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632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679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727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774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822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869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917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964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1012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1059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1106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1154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1201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1249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1296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6020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383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451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518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586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721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788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855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923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990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1058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1125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1193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1260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1328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1395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1463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1530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1598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1665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1733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1800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1868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275286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42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292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444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495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596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647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698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749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800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850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901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952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1003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1053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1104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1155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1206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1256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1358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1409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79948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353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477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601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725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787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849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973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1035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1097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1159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1221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1283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1345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1407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1469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1531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1593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1655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1717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90920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497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585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672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760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848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1023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1110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1198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1285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1373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1460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1548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1636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1723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1811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1898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1986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2073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2161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2248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2336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2424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80041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3A6CF7-42C5-852D-FCCD-D9577B5AF4F5}"/>
              </a:ext>
            </a:extLst>
          </p:cNvPr>
          <p:cNvCxnSpPr/>
          <p:nvPr/>
        </p:nvCxnSpPr>
        <p:spPr>
          <a:xfrm>
            <a:off x="335280" y="814768"/>
            <a:ext cx="2448000" cy="0"/>
          </a:xfrm>
          <a:prstGeom prst="line">
            <a:avLst/>
          </a:prstGeom>
          <a:ln w="1270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69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A65A-7382-52BA-E795-246EACCE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B051C126-F40C-15F9-E1CE-DC8D5B36F3E6}"/>
              </a:ext>
            </a:extLst>
          </p:cNvPr>
          <p:cNvSpPr txBox="1"/>
          <p:nvPr/>
        </p:nvSpPr>
        <p:spPr>
          <a:xfrm>
            <a:off x="251720" y="96279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65/55/20°C   EN16430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C76756-5A05-B529-31EA-5506978B57F0}"/>
              </a:ext>
            </a:extLst>
          </p:cNvPr>
          <p:cNvSpPr txBox="1"/>
          <p:nvPr/>
        </p:nvSpPr>
        <p:spPr>
          <a:xfrm>
            <a:off x="3518455" y="957535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FC | 07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F50D8D1-0F22-A842-A731-C242D69C8B32}"/>
              </a:ext>
            </a:extLst>
          </p:cNvPr>
          <p:cNvGrpSpPr/>
          <p:nvPr/>
        </p:nvGrpSpPr>
        <p:grpSpPr>
          <a:xfrm>
            <a:off x="333375" y="8716941"/>
            <a:ext cx="6250305" cy="775772"/>
            <a:chOff x="333375" y="8691932"/>
            <a:chExt cx="6156325" cy="77577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5004F56-0EBA-869D-27D2-309F861771AD}"/>
                </a:ext>
              </a:extLst>
            </p:cNvPr>
            <p:cNvSpPr/>
            <p:nvPr/>
          </p:nvSpPr>
          <p:spPr>
            <a:xfrm>
              <a:off x="333375" y="8691932"/>
              <a:ext cx="6156325" cy="775772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CFB1753-525C-AF72-5186-5A2C619B1242}"/>
                </a:ext>
              </a:extLst>
            </p:cNvPr>
            <p:cNvGrpSpPr/>
            <p:nvPr/>
          </p:nvGrpSpPr>
          <p:grpSpPr>
            <a:xfrm>
              <a:off x="443403" y="8802595"/>
              <a:ext cx="554447" cy="554447"/>
              <a:chOff x="5454561" y="8429415"/>
              <a:chExt cx="333122" cy="333122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D7EC35C-CB73-31F7-598D-3B9B2B92DB18}"/>
                  </a:ext>
                </a:extLst>
              </p:cNvPr>
              <p:cNvSpPr/>
              <p:nvPr/>
            </p:nvSpPr>
            <p:spPr>
              <a:xfrm>
                <a:off x="5454561" y="8429415"/>
                <a:ext cx="333122" cy="333122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pic>
            <p:nvPicPr>
              <p:cNvPr id="16" name="Graphic 15" descr="Leaf outline">
                <a:extLst>
                  <a:ext uri="{FF2B5EF4-FFF2-40B4-BE49-F238E27FC236}">
                    <a16:creationId xmlns:a16="http://schemas.microsoft.com/office/drawing/2014/main" id="{498C0707-1561-80F4-68F9-8F2979EC0A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513400" y="8488254"/>
                <a:ext cx="215444" cy="215444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7517057-9AA1-E2B1-D6C6-7D21FDDC9611}"/>
                </a:ext>
              </a:extLst>
            </p:cNvPr>
            <p:cNvSpPr txBox="1"/>
            <p:nvPr/>
          </p:nvSpPr>
          <p:spPr>
            <a:xfrm>
              <a:off x="1095781" y="8861983"/>
              <a:ext cx="53908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You can find thermal outputs at non-standard temperatures at </a:t>
              </a:r>
              <a:r>
                <a:rPr lang="en-US" sz="10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konveka.com</a:t>
              </a:r>
            </a:p>
            <a:p>
              <a:r>
                <a:rPr lang="en-US" sz="8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https://konveka.com/product/trench-heaters/grindiniai-konvektoriai-be-ventiliatoriu-fc/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F331E3-3416-B032-85C4-0F7CA2C60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99680"/>
              </p:ext>
            </p:extLst>
          </p:nvPr>
        </p:nvGraphicFramePr>
        <p:xfrm>
          <a:off x="316209" y="1216239"/>
          <a:ext cx="6234885" cy="2103340"/>
        </p:xfrm>
        <a:graphic>
          <a:graphicData uri="http://schemas.openxmlformats.org/drawingml/2006/table">
            <a:tbl>
              <a:tblPr/>
              <a:tblGrid>
                <a:gridCol w="341327">
                  <a:extLst>
                    <a:ext uri="{9D8B030D-6E8A-4147-A177-3AD203B41FA5}">
                      <a16:colId xmlns:a16="http://schemas.microsoft.com/office/drawing/2014/main" val="384278504"/>
                    </a:ext>
                  </a:extLst>
                </a:gridCol>
                <a:gridCol w="398214">
                  <a:extLst>
                    <a:ext uri="{9D8B030D-6E8A-4147-A177-3AD203B41FA5}">
                      <a16:colId xmlns:a16="http://schemas.microsoft.com/office/drawing/2014/main" val="406885651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08254995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18618228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6727140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74757421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24563605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63971453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83374659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458307560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7841271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24266143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69814855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4020464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08464856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43322611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13295025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385946000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53922734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06852642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4779081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996225105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190500264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200405416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314567231"/>
                    </a:ext>
                  </a:extLst>
                </a:gridCol>
              </a:tblGrid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Width,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Height,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gridSpan="2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Length, 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04098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300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261896"/>
                  </a:ext>
                </a:extLst>
              </a:tr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22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96747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50018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32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649360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6020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275286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42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79948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90920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8004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F53860A-0AB8-E05E-F0CC-81CF40A6BFB6}"/>
              </a:ext>
            </a:extLst>
          </p:cNvPr>
          <p:cNvSpPr txBox="1"/>
          <p:nvPr/>
        </p:nvSpPr>
        <p:spPr>
          <a:xfrm>
            <a:off x="268886" y="3535176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THERMAL OUTPUT (W) AT 55/45/20°C   EN16430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1B0613-69E3-FDC7-222C-9138DB876A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915463"/>
              </p:ext>
            </p:extLst>
          </p:nvPr>
        </p:nvGraphicFramePr>
        <p:xfrm>
          <a:off x="333375" y="3788624"/>
          <a:ext cx="6234885" cy="2103340"/>
        </p:xfrm>
        <a:graphic>
          <a:graphicData uri="http://schemas.openxmlformats.org/drawingml/2006/table">
            <a:tbl>
              <a:tblPr/>
              <a:tblGrid>
                <a:gridCol w="341327">
                  <a:extLst>
                    <a:ext uri="{9D8B030D-6E8A-4147-A177-3AD203B41FA5}">
                      <a16:colId xmlns:a16="http://schemas.microsoft.com/office/drawing/2014/main" val="384278504"/>
                    </a:ext>
                  </a:extLst>
                </a:gridCol>
                <a:gridCol w="398214">
                  <a:extLst>
                    <a:ext uri="{9D8B030D-6E8A-4147-A177-3AD203B41FA5}">
                      <a16:colId xmlns:a16="http://schemas.microsoft.com/office/drawing/2014/main" val="406885651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08254995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18618228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6727140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74757421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24563605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63971453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833746599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458307560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78412711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24266143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69814855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4020464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08464856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43322611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13295025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3385946000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539227342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068526428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2247790813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996225105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4190500264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200405416"/>
                    </a:ext>
                  </a:extLst>
                </a:gridCol>
                <a:gridCol w="238928">
                  <a:extLst>
                    <a:ext uri="{9D8B030D-6E8A-4147-A177-3AD203B41FA5}">
                      <a16:colId xmlns:a16="http://schemas.microsoft.com/office/drawing/2014/main" val="1314567231"/>
                    </a:ext>
                  </a:extLst>
                </a:gridCol>
              </a:tblGrid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Width,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Height,</a:t>
                      </a:r>
                      <a:b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gridSpan="2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Length, cm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04098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190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210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220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230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240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250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260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270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280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290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300 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261896"/>
                  </a:ext>
                </a:extLst>
              </a:tr>
              <a:tr h="21033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22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96747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50018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32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649360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60201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275286"/>
                  </a:ext>
                </a:extLst>
              </a:tr>
              <a:tr h="210334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42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679948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909203"/>
                  </a:ext>
                </a:extLst>
              </a:tr>
              <a:tr h="21033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3768" marR="3768" marT="3768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1054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8800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215B0B-AA00-35FA-AAC4-B76090560C20}"/>
              </a:ext>
            </a:extLst>
          </p:cNvPr>
          <p:cNvSpPr txBox="1"/>
          <p:nvPr/>
        </p:nvSpPr>
        <p:spPr>
          <a:xfrm>
            <a:off x="247068" y="6024676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WATER PRESSURE LOSS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F793860-21A2-B82B-8979-1F4F3B5D9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97819"/>
              </p:ext>
            </p:extLst>
          </p:nvPr>
        </p:nvGraphicFramePr>
        <p:xfrm>
          <a:off x="333375" y="6311851"/>
          <a:ext cx="6234885" cy="2229326"/>
        </p:xfrm>
        <a:graphic>
          <a:graphicData uri="http://schemas.openxmlformats.org/drawingml/2006/table">
            <a:tbl>
              <a:tblPr/>
              <a:tblGrid>
                <a:gridCol w="635068">
                  <a:extLst>
                    <a:ext uri="{9D8B030D-6E8A-4147-A177-3AD203B41FA5}">
                      <a16:colId xmlns:a16="http://schemas.microsoft.com/office/drawing/2014/main" val="86503546"/>
                    </a:ext>
                  </a:extLst>
                </a:gridCol>
                <a:gridCol w="742541">
                  <a:extLst>
                    <a:ext uri="{9D8B030D-6E8A-4147-A177-3AD203B41FA5}">
                      <a16:colId xmlns:a16="http://schemas.microsoft.com/office/drawing/2014/main" val="83232589"/>
                    </a:ext>
                  </a:extLst>
                </a:gridCol>
                <a:gridCol w="1188065">
                  <a:extLst>
                    <a:ext uri="{9D8B030D-6E8A-4147-A177-3AD203B41FA5}">
                      <a16:colId xmlns:a16="http://schemas.microsoft.com/office/drawing/2014/main" val="1434019990"/>
                    </a:ext>
                  </a:extLst>
                </a:gridCol>
                <a:gridCol w="3669211">
                  <a:extLst>
                    <a:ext uri="{9D8B030D-6E8A-4147-A177-3AD203B41FA5}">
                      <a16:colId xmlns:a16="http://schemas.microsoft.com/office/drawing/2014/main" val="3571632462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Width,</a:t>
                      </a:r>
                      <a:b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Height,</a:t>
                      </a:r>
                      <a:b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Max. water</a:t>
                      </a:r>
                      <a:b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flow, l/h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Water pressure loss</a:t>
                      </a:r>
                    </a:p>
                    <a:p>
                      <a:pPr algn="ctr" fontAlgn="t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calculation formula, Pa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658304"/>
                  </a:ext>
                </a:extLst>
              </a:tr>
              <a:tr h="22098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- 0,290) x (0,0074 x q²  - 0,0501 x q + 0,0796)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029678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- 0,245) x (0,0078 x q² + 1,3090 x q - 20,44)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361399"/>
                  </a:ext>
                </a:extLst>
              </a:tr>
              <a:tr h="220980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- 0,290) x (0,0022 x q² + 0,3040 x q + 4,12)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363609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- 0,290) x (0,0022 x q² + 0,3040 x q + 4,12)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81210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- 0,245) x (0,0111 x q² + 2,2429 x q - 58,22)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336063"/>
                  </a:ext>
                </a:extLst>
              </a:tr>
              <a:tr h="220980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noProof="0" dirty="0">
                          <a:solidFill>
                            <a:srgbClr val="A75124"/>
                          </a:solidFill>
                          <a:effectLst/>
                          <a:latin typeface="Open Sans" panose="020B060603050402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- 0,245) x (0,0078 x q² + 1,3090 x q - 20,44)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390713"/>
                  </a:ext>
                </a:extLst>
              </a:tr>
              <a:tr h="22098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- 0,245) x (0,0078 x q² + 1,3090 x q - 20,44)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42458"/>
                  </a:ext>
                </a:extLst>
              </a:tr>
              <a:tr h="240506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(L - 0,245) x (0,0157 x q² + 2,6179 x q - 40,88)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4665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B9357B3-8710-F7A9-83B7-9308C0F34B5E}"/>
              </a:ext>
            </a:extLst>
          </p:cNvPr>
          <p:cNvSpPr txBox="1"/>
          <p:nvPr/>
        </p:nvSpPr>
        <p:spPr>
          <a:xfrm>
            <a:off x="254808" y="371567"/>
            <a:ext cx="623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MODELS, DIMENSIONS AND OUTPUTS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280726-93F9-808B-435A-F1FBA65E496D}"/>
              </a:ext>
            </a:extLst>
          </p:cNvPr>
          <p:cNvCxnSpPr/>
          <p:nvPr/>
        </p:nvCxnSpPr>
        <p:spPr>
          <a:xfrm>
            <a:off x="335280" y="790384"/>
            <a:ext cx="2448000" cy="0"/>
          </a:xfrm>
          <a:prstGeom prst="line">
            <a:avLst/>
          </a:prstGeom>
          <a:ln w="1270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92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B578-3222-FB8E-FA98-E0AFCF98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ADD4853-D446-6213-C84C-2778680A6456}"/>
              </a:ext>
            </a:extLst>
          </p:cNvPr>
          <p:cNvSpPr txBox="1"/>
          <p:nvPr/>
        </p:nvSpPr>
        <p:spPr>
          <a:xfrm>
            <a:off x="3429631" y="9579329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08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14738-C0F6-1C98-BB21-FA15000F0590}"/>
              </a:ext>
            </a:extLst>
          </p:cNvPr>
          <p:cNvSpPr txBox="1"/>
          <p:nvPr/>
        </p:nvSpPr>
        <p:spPr>
          <a:xfrm>
            <a:off x="239391" y="344488"/>
            <a:ext cx="3806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ACCESSORIES</a:t>
            </a:r>
            <a:endParaRPr lang="en-US" sz="24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4B054-87C2-6478-C4A6-ADFA02722C35}"/>
              </a:ext>
            </a:extLst>
          </p:cNvPr>
          <p:cNvSpPr txBox="1"/>
          <p:nvPr/>
        </p:nvSpPr>
        <p:spPr>
          <a:xfrm>
            <a:off x="247011" y="883872"/>
            <a:ext cx="5330829" cy="699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16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 trench heaters are offered with a full range of accessories and control equipment, ensuring reliable operation, energy efficiency and easy integration into building management systems</a:t>
            </a:r>
            <a:endParaRPr lang="en-US" sz="14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B0AECC-D200-F65A-06B4-E42CF68939B9}"/>
              </a:ext>
            </a:extLst>
          </p:cNvPr>
          <p:cNvCxnSpPr>
            <a:cxnSpLocks/>
          </p:cNvCxnSpPr>
          <p:nvPr/>
        </p:nvCxnSpPr>
        <p:spPr>
          <a:xfrm flipH="1">
            <a:off x="344488" y="742706"/>
            <a:ext cx="77565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EAA4-61D3-56CC-F7F3-DAC047D5C410}"/>
              </a:ext>
            </a:extLst>
          </p:cNvPr>
          <p:cNvSpPr txBox="1"/>
          <p:nvPr/>
        </p:nvSpPr>
        <p:spPr>
          <a:xfrm>
            <a:off x="275615" y="1872814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FBD93-8A1D-3701-7434-5C26F1D650DA}"/>
              </a:ext>
            </a:extLst>
          </p:cNvPr>
          <p:cNvSpPr txBox="1"/>
          <p:nvPr/>
        </p:nvSpPr>
        <p:spPr>
          <a:xfrm>
            <a:off x="608698" y="1842036"/>
            <a:ext cx="2020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THERMOSTATIC VALVE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TVSP15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3BF586-6F20-E023-3D52-2A9CDBB7F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59" y="2147689"/>
            <a:ext cx="1425147" cy="147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C64CE9-1667-5618-5EAA-381C1DD3CB67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3688776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B5898CE-4501-4C9C-CE8B-93F5850C727F}"/>
              </a:ext>
            </a:extLst>
          </p:cNvPr>
          <p:cNvCxnSpPr>
            <a:cxnSpLocks/>
          </p:cNvCxnSpPr>
          <p:nvPr/>
        </p:nvCxnSpPr>
        <p:spPr>
          <a:xfrm flipH="1" flipV="1">
            <a:off x="356386" y="6018518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23DD7DF-01A0-0CE9-F079-F236186FFFB7}"/>
              </a:ext>
            </a:extLst>
          </p:cNvPr>
          <p:cNvSpPr/>
          <p:nvPr/>
        </p:nvSpPr>
        <p:spPr>
          <a:xfrm flipV="1">
            <a:off x="333374" y="8487649"/>
            <a:ext cx="6164217" cy="969561"/>
          </a:xfrm>
          <a:prstGeom prst="roundRect">
            <a:avLst>
              <a:gd name="adj" fmla="val 4765"/>
            </a:avLst>
          </a:prstGeom>
          <a:solidFill>
            <a:schemeClr val="bg1"/>
          </a:solidFill>
          <a:ln w="12700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689DE3-FF0B-1851-0684-28C62D653614}"/>
              </a:ext>
            </a:extLst>
          </p:cNvPr>
          <p:cNvCxnSpPr>
            <a:cxnSpLocks/>
          </p:cNvCxnSpPr>
          <p:nvPr/>
        </p:nvCxnSpPr>
        <p:spPr>
          <a:xfrm>
            <a:off x="5033687" y="8589833"/>
            <a:ext cx="0" cy="765192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6E73CF-285F-0243-0826-492516B48D25}"/>
              </a:ext>
            </a:extLst>
          </p:cNvPr>
          <p:cNvCxnSpPr>
            <a:cxnSpLocks/>
          </p:cNvCxnSpPr>
          <p:nvPr/>
        </p:nvCxnSpPr>
        <p:spPr>
          <a:xfrm>
            <a:off x="1806206" y="8599993"/>
            <a:ext cx="0" cy="744872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33FF1F-1C2E-7DCF-9A21-30467CE1F83A}"/>
              </a:ext>
            </a:extLst>
          </p:cNvPr>
          <p:cNvCxnSpPr>
            <a:cxnSpLocks/>
          </p:cNvCxnSpPr>
          <p:nvPr/>
        </p:nvCxnSpPr>
        <p:spPr>
          <a:xfrm>
            <a:off x="3519245" y="8589833"/>
            <a:ext cx="0" cy="765192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26993CA9-B696-915E-E273-C18D2492A23E}"/>
              </a:ext>
            </a:extLst>
          </p:cNvPr>
          <p:cNvGrpSpPr/>
          <p:nvPr/>
        </p:nvGrpSpPr>
        <p:grpSpPr>
          <a:xfrm>
            <a:off x="328186" y="8585244"/>
            <a:ext cx="1496128" cy="727142"/>
            <a:chOff x="328186" y="8589504"/>
            <a:chExt cx="1496128" cy="7271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A93ADB-6C0E-B4F8-D736-E9F8EDE74FA9}"/>
                </a:ext>
              </a:extLst>
            </p:cNvPr>
            <p:cNvSpPr txBox="1"/>
            <p:nvPr/>
          </p:nvSpPr>
          <p:spPr>
            <a:xfrm>
              <a:off x="710697" y="8589504"/>
              <a:ext cx="1029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FULL SYSTEM</a:t>
              </a:r>
            </a:p>
            <a:p>
              <a:r>
                <a:rPr lang="en-US" sz="8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INTEGRATION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41216D-0A46-C754-601A-F0AB70DF698B}"/>
                </a:ext>
              </a:extLst>
            </p:cNvPr>
            <p:cNvSpPr txBox="1"/>
            <p:nvPr/>
          </p:nvSpPr>
          <p:spPr>
            <a:xfrm>
              <a:off x="710698" y="8901148"/>
              <a:ext cx="111361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Compatible with the most popular control systems</a:t>
              </a:r>
            </a:p>
          </p:txBody>
        </p:sp>
        <p:pic>
          <p:nvPicPr>
            <p:cNvPr id="22" name="Graphic 21" descr="Shield Tick outline">
              <a:extLst>
                <a:ext uri="{FF2B5EF4-FFF2-40B4-BE49-F238E27FC236}">
                  <a16:creationId xmlns:a16="http://schemas.microsoft.com/office/drawing/2014/main" id="{619528DF-F549-4B6B-4860-BE8D19813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8186" y="8594678"/>
              <a:ext cx="447110" cy="447110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366DFFE-30F3-0864-8989-7A0EFE0C5B13}"/>
              </a:ext>
            </a:extLst>
          </p:cNvPr>
          <p:cNvSpPr txBox="1"/>
          <p:nvPr/>
        </p:nvSpPr>
        <p:spPr>
          <a:xfrm>
            <a:off x="3342006" y="1865046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CD4871-4835-A5CF-DAFD-2C0C374885F6}"/>
              </a:ext>
            </a:extLst>
          </p:cNvPr>
          <p:cNvSpPr txBox="1"/>
          <p:nvPr/>
        </p:nvSpPr>
        <p:spPr>
          <a:xfrm>
            <a:off x="3675089" y="1834268"/>
            <a:ext cx="2822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LOCKSHIELD VALVE (STRAIGHT)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LS15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6AE6E31-8C16-358E-9A9E-89428C487EF2}"/>
              </a:ext>
            </a:extLst>
          </p:cNvPr>
          <p:cNvGrpSpPr/>
          <p:nvPr/>
        </p:nvGrpSpPr>
        <p:grpSpPr>
          <a:xfrm>
            <a:off x="1955261" y="2242072"/>
            <a:ext cx="1482421" cy="338554"/>
            <a:chOff x="1946580" y="2795295"/>
            <a:chExt cx="1482421" cy="3385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812F3C-BD0B-32AB-95EB-DE67870886EB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-120°C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5C2B88D-FF20-A7E8-615F-D836ADE0AD06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1B26E84-0A5D-730E-6218-BFB8A454E339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7E93A02E-4A2F-5CCC-1135-216DFC7DB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F7A9C6-C911-A62B-DA9F-DE68CD6E1BD5}"/>
              </a:ext>
            </a:extLst>
          </p:cNvPr>
          <p:cNvGrpSpPr/>
          <p:nvPr/>
        </p:nvGrpSpPr>
        <p:grpSpPr>
          <a:xfrm>
            <a:off x="1955261" y="2642570"/>
            <a:ext cx="1376077" cy="234127"/>
            <a:chOff x="1946580" y="3182996"/>
            <a:chExt cx="1376077" cy="2341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2F2321-2F16-2CCE-EFE7-9EFEC5137159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Thread 1/2"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13DAEED-BFB4-4BEB-81D4-C6034A102E2C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0" name="Graphic 39" descr="Gears outline">
              <a:extLst>
                <a:ext uri="{FF2B5EF4-FFF2-40B4-BE49-F238E27FC236}">
                  <a16:creationId xmlns:a16="http://schemas.microsoft.com/office/drawing/2014/main" id="{0A5C5C25-A25F-A491-30E3-812B8CC3C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ECFADA-564B-9223-6661-54F4CD61C241}"/>
              </a:ext>
            </a:extLst>
          </p:cNvPr>
          <p:cNvGrpSpPr/>
          <p:nvPr/>
        </p:nvGrpSpPr>
        <p:grpSpPr>
          <a:xfrm>
            <a:off x="1905000" y="3283625"/>
            <a:ext cx="1426338" cy="234127"/>
            <a:chOff x="1896319" y="3793990"/>
            <a:chExt cx="1426338" cy="23412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CC3C9B-D23B-29F3-2743-DCB403997FE0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DC665D0-869C-47CF-C7A2-DD4B0CC7576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F23B5FE-AF91-50C9-10AA-013015FB9FBE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7BB03C1-3204-57E7-16D2-981866740F3A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795D3D-0469-488D-86C7-0F0EB931CEA9}"/>
              </a:ext>
            </a:extLst>
          </p:cNvPr>
          <p:cNvGrpSpPr/>
          <p:nvPr/>
        </p:nvGrpSpPr>
        <p:grpSpPr>
          <a:xfrm>
            <a:off x="1955261" y="2956152"/>
            <a:ext cx="1643739" cy="234127"/>
            <a:chOff x="1946580" y="3466517"/>
            <a:chExt cx="1643739" cy="23412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BF0CD6-9E97-BACD-CAB2-E50E68B94089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Pressure class PN10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B3D9FE8-A555-55B4-65F7-2CAD7F10BA43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916181-67E8-0DB4-CF6C-2564A6D289E3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DBF69FF6-63C7-27EA-CF2D-E8BD0644802F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0D3CBA1-E7C8-C756-D92F-80C1C800BB2C}"/>
              </a:ext>
            </a:extLst>
          </p:cNvPr>
          <p:cNvGrpSpPr/>
          <p:nvPr/>
        </p:nvGrpSpPr>
        <p:grpSpPr>
          <a:xfrm>
            <a:off x="4902216" y="2242072"/>
            <a:ext cx="1482421" cy="338554"/>
            <a:chOff x="1946580" y="2795295"/>
            <a:chExt cx="1482421" cy="33855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98F77B-6586-6E15-6797-6632345DDED7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-120°C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6F6C478-CE27-9BC4-15BE-3F5976460B20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4D48856D-29F3-7830-AA29-B629FF8F65E1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6CA01399-E7F3-6BFC-6A30-F62EE81F0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35C7A28-8EE1-201D-2307-623B72ECC864}"/>
              </a:ext>
            </a:extLst>
          </p:cNvPr>
          <p:cNvGrpSpPr/>
          <p:nvPr/>
        </p:nvGrpSpPr>
        <p:grpSpPr>
          <a:xfrm>
            <a:off x="4902216" y="2642570"/>
            <a:ext cx="1376077" cy="234127"/>
            <a:chOff x="1946580" y="3182996"/>
            <a:chExt cx="1376077" cy="2341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094449-EEDF-6147-71B3-969F6257AC9A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Thread 1/2"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3D57D1D-AF90-7564-6FF7-C5B8B3584D11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65" name="Graphic 64" descr="Gears outline">
              <a:extLst>
                <a:ext uri="{FF2B5EF4-FFF2-40B4-BE49-F238E27FC236}">
                  <a16:creationId xmlns:a16="http://schemas.microsoft.com/office/drawing/2014/main" id="{27F960F0-A7F0-1754-270D-5ACA3E038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7A35A67-4BC9-8218-B11C-7124164A44B7}"/>
              </a:ext>
            </a:extLst>
          </p:cNvPr>
          <p:cNvGrpSpPr/>
          <p:nvPr/>
        </p:nvGrpSpPr>
        <p:grpSpPr>
          <a:xfrm>
            <a:off x="4851955" y="3289273"/>
            <a:ext cx="1426338" cy="234127"/>
            <a:chOff x="1896319" y="3793990"/>
            <a:chExt cx="1426338" cy="23412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D8E4925-6FBA-9378-9415-5C6B610D8BDA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227E4FE-79DB-CEF8-7BDF-DBC13F37472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9A655D8-F5CF-606D-E4CC-995394664A85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6240BF2-195C-C457-11F3-BC66BFD06E8F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9D31801-37C8-21D8-AD06-B249410280D5}"/>
              </a:ext>
            </a:extLst>
          </p:cNvPr>
          <p:cNvGrpSpPr/>
          <p:nvPr/>
        </p:nvGrpSpPr>
        <p:grpSpPr>
          <a:xfrm>
            <a:off x="4902216" y="2961800"/>
            <a:ext cx="1643739" cy="234127"/>
            <a:chOff x="1946580" y="3466517"/>
            <a:chExt cx="1643739" cy="23412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06E98-1DA6-5695-A63A-967146D709D0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Pressure class PN10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019570A-77BC-6FA9-327A-5F87EAAB222E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363230A-441D-AEDB-ECB3-92FD60156296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5" name="Circle: Hollow 74">
                <a:extLst>
                  <a:ext uri="{FF2B5EF4-FFF2-40B4-BE49-F238E27FC236}">
                    <a16:creationId xmlns:a16="http://schemas.microsoft.com/office/drawing/2014/main" id="{C3D1F2A3-0B09-BD6C-4FF7-1443ACC253BA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51BE1F37-E041-D63A-D747-197671D75B16}"/>
              </a:ext>
            </a:extLst>
          </p:cNvPr>
          <p:cNvSpPr txBox="1"/>
          <p:nvPr/>
        </p:nvSpPr>
        <p:spPr>
          <a:xfrm>
            <a:off x="275615" y="3841475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B533EB-C6C7-FA53-A4DD-E59DB9478AC6}"/>
              </a:ext>
            </a:extLst>
          </p:cNvPr>
          <p:cNvSpPr txBox="1"/>
          <p:nvPr/>
        </p:nvSpPr>
        <p:spPr>
          <a:xfrm>
            <a:off x="608698" y="3810697"/>
            <a:ext cx="2793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LOCKSHIELD VALVE (ANGLE)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LA15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C33A1D2-A05C-C15C-D5F2-989D3B4BD182}"/>
              </a:ext>
            </a:extLst>
          </p:cNvPr>
          <p:cNvSpPr txBox="1"/>
          <p:nvPr/>
        </p:nvSpPr>
        <p:spPr>
          <a:xfrm>
            <a:off x="3342006" y="3833707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898C922-C45F-F796-64D7-95046F079EF5}"/>
              </a:ext>
            </a:extLst>
          </p:cNvPr>
          <p:cNvSpPr txBox="1"/>
          <p:nvPr/>
        </p:nvSpPr>
        <p:spPr>
          <a:xfrm>
            <a:off x="3675089" y="3802929"/>
            <a:ext cx="2822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ACTUATOR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A230NC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3CA8AE-AF1A-9E4E-6A69-98163DE7E1F3}"/>
              </a:ext>
            </a:extLst>
          </p:cNvPr>
          <p:cNvGrpSpPr/>
          <p:nvPr/>
        </p:nvGrpSpPr>
        <p:grpSpPr>
          <a:xfrm>
            <a:off x="1951296" y="4266321"/>
            <a:ext cx="1482421" cy="338554"/>
            <a:chOff x="1946580" y="2795295"/>
            <a:chExt cx="1482421" cy="33855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A165254-2184-2251-C6A6-1C3660C41556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-120°C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4F82F1F9-DAC9-B298-A00C-C7497ED96B45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D4D5DEBB-3A35-1D68-5B00-BF1A59585ED7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89" name="Graphic 88">
                <a:extLst>
                  <a:ext uri="{FF2B5EF4-FFF2-40B4-BE49-F238E27FC236}">
                    <a16:creationId xmlns:a16="http://schemas.microsoft.com/office/drawing/2014/main" id="{9E6553F8-B3B0-BD03-A624-58EEEEDAE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9B9A03C-2E07-855E-664D-6ECFC15102AD}"/>
              </a:ext>
            </a:extLst>
          </p:cNvPr>
          <p:cNvGrpSpPr/>
          <p:nvPr/>
        </p:nvGrpSpPr>
        <p:grpSpPr>
          <a:xfrm>
            <a:off x="1951296" y="4666819"/>
            <a:ext cx="1376077" cy="234127"/>
            <a:chOff x="1946580" y="3182996"/>
            <a:chExt cx="1376077" cy="23412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9A7015-E42A-631A-B52B-6698328EB6C8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Thread 1/2"</a:t>
              </a: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7C9C50F9-99EF-836A-DE62-11FBD5CBE6C9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93" name="Graphic 92" descr="Gears outline">
              <a:extLst>
                <a:ext uri="{FF2B5EF4-FFF2-40B4-BE49-F238E27FC236}">
                  <a16:creationId xmlns:a16="http://schemas.microsoft.com/office/drawing/2014/main" id="{25DA808F-FE8F-AD58-BC84-3CAAC6E4D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57615B1-892F-699A-1803-8E720C2CAFD9}"/>
              </a:ext>
            </a:extLst>
          </p:cNvPr>
          <p:cNvGrpSpPr/>
          <p:nvPr/>
        </p:nvGrpSpPr>
        <p:grpSpPr>
          <a:xfrm>
            <a:off x="1901035" y="5307874"/>
            <a:ext cx="1426338" cy="234127"/>
            <a:chOff x="1896319" y="3793990"/>
            <a:chExt cx="1426338" cy="23412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EBABA15-6480-8F38-98DA-1D9C383083BE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09837DA-D75C-5142-67A4-A3AF39B338F5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C076EBE4-955A-91C3-39A7-FD3AA44E8F3E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214754E-DDD6-FB52-F7A1-49530FFBFF77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28117C1-503C-E0DF-E01C-9DF8437F2869}"/>
              </a:ext>
            </a:extLst>
          </p:cNvPr>
          <p:cNvGrpSpPr/>
          <p:nvPr/>
        </p:nvGrpSpPr>
        <p:grpSpPr>
          <a:xfrm>
            <a:off x="1951296" y="4980401"/>
            <a:ext cx="1643739" cy="234127"/>
            <a:chOff x="1946580" y="3466517"/>
            <a:chExt cx="1643739" cy="23412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C90AB3-865C-B733-2833-F6A6F1E70FC6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Pressure class PN10</a:t>
              </a: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BB9CA1E3-EF5E-B086-A9EE-A5E40EB636F1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E5A6BE48-ACED-2422-D1D2-CD28A48852BD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03" name="Circle: Hollow 102">
                <a:extLst>
                  <a:ext uri="{FF2B5EF4-FFF2-40B4-BE49-F238E27FC236}">
                    <a16:creationId xmlns:a16="http://schemas.microsoft.com/office/drawing/2014/main" id="{FA8A41A9-CC44-CF0A-6BEE-360740D77055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7A51597-AD51-85DD-B831-1D7071A5CE51}"/>
              </a:ext>
            </a:extLst>
          </p:cNvPr>
          <p:cNvGrpSpPr/>
          <p:nvPr/>
        </p:nvGrpSpPr>
        <p:grpSpPr>
          <a:xfrm>
            <a:off x="4898251" y="4209512"/>
            <a:ext cx="1643739" cy="339107"/>
            <a:chOff x="1946580" y="2862898"/>
            <a:chExt cx="1643739" cy="33910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5DC5886-0025-1047-5C86-13FCF8B447DD}"/>
                </a:ext>
              </a:extLst>
            </p:cNvPr>
            <p:cNvSpPr txBox="1"/>
            <p:nvPr/>
          </p:nvSpPr>
          <p:spPr>
            <a:xfrm>
              <a:off x="2189825" y="2863451"/>
              <a:ext cx="1400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Operating voltage</a:t>
              </a:r>
            </a:p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230 V AC</a:t>
              </a:r>
              <a:endPara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2E255886-3592-017E-9C95-22144AC5E53F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12DD5020-A358-0F66-ADB0-542336ECE1AD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108" name="Graphic 107">
                <a:extLst>
                  <a:ext uri="{FF2B5EF4-FFF2-40B4-BE49-F238E27FC236}">
                    <a16:creationId xmlns:a16="http://schemas.microsoft.com/office/drawing/2014/main" id="{0500B0EC-1F21-D1AF-8C1B-C7D7ED022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3420752-0686-3203-D9E8-52A40C48329D}"/>
              </a:ext>
            </a:extLst>
          </p:cNvPr>
          <p:cNvGrpSpPr/>
          <p:nvPr/>
        </p:nvGrpSpPr>
        <p:grpSpPr>
          <a:xfrm>
            <a:off x="4898251" y="4542407"/>
            <a:ext cx="1376077" cy="234127"/>
            <a:chOff x="1946580" y="3182996"/>
            <a:chExt cx="1376077" cy="23412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DB5D1E4-746C-CBAE-2F22-FCE695AB5291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El. power - 2.5 W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5B53958-FAD8-2CEE-ABD8-4324085C6B45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12" name="Graphic 111" descr="Gears outline">
              <a:extLst>
                <a:ext uri="{FF2B5EF4-FFF2-40B4-BE49-F238E27FC236}">
                  <a16:creationId xmlns:a16="http://schemas.microsoft.com/office/drawing/2014/main" id="{48F5539F-4DC6-D571-8DA9-659A4B1B0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B800A84-AFBC-4710-7A8D-2D67EBE52B27}"/>
              </a:ext>
            </a:extLst>
          </p:cNvPr>
          <p:cNvGrpSpPr/>
          <p:nvPr/>
        </p:nvGrpSpPr>
        <p:grpSpPr>
          <a:xfrm>
            <a:off x="4847990" y="5127685"/>
            <a:ext cx="1426338" cy="338554"/>
            <a:chOff x="1896319" y="3732565"/>
            <a:chExt cx="1426338" cy="338554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190623F-9279-C609-52C9-07C204A22E4D}"/>
                </a:ext>
              </a:extLst>
            </p:cNvPr>
            <p:cNvSpPr txBox="1"/>
            <p:nvPr/>
          </p:nvSpPr>
          <p:spPr>
            <a:xfrm>
              <a:off x="2189825" y="3732565"/>
              <a:ext cx="11328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Connection thread M30 x 1.5 mm</a:t>
              </a: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4077D5D0-1CAD-1DA6-59DB-9DE69E2FA1E1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26F28785-0AE9-E2D7-E04D-CC129B0D398A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2AF4B45-70D3-5459-1013-41BEF3BF1EFD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7728722-00D6-0A1A-10CA-6FD704E2F57D}"/>
              </a:ext>
            </a:extLst>
          </p:cNvPr>
          <p:cNvGrpSpPr/>
          <p:nvPr/>
        </p:nvGrpSpPr>
        <p:grpSpPr>
          <a:xfrm>
            <a:off x="4898251" y="4861637"/>
            <a:ext cx="1643739" cy="234127"/>
            <a:chOff x="1946580" y="3466517"/>
            <a:chExt cx="1643739" cy="23412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620A9AB-8ED7-E210-2CA4-928D14AB638A}"/>
                </a:ext>
              </a:extLst>
            </p:cNvPr>
            <p:cNvSpPr txBox="1"/>
            <p:nvPr/>
          </p:nvSpPr>
          <p:spPr>
            <a:xfrm>
              <a:off x="2189824" y="3468164"/>
              <a:ext cx="14004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Protection class - IP54</a:t>
              </a: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20D55EC1-0196-10C0-F7DB-6522A37EB925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CFB7BCB-5C89-B59D-4D9A-7362F133E08A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22" name="Circle: Hollow 121">
                <a:extLst>
                  <a:ext uri="{FF2B5EF4-FFF2-40B4-BE49-F238E27FC236}">
                    <a16:creationId xmlns:a16="http://schemas.microsoft.com/office/drawing/2014/main" id="{A8E1A574-3EE3-AABB-DB77-79407805E208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125" name="Picture 124">
            <a:extLst>
              <a:ext uri="{FF2B5EF4-FFF2-40B4-BE49-F238E27FC236}">
                <a16:creationId xmlns:a16="http://schemas.microsoft.com/office/drawing/2014/main" id="{42CA3594-9B66-C134-DFCC-7AC5BCA890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59" y="4432618"/>
            <a:ext cx="1430371" cy="1161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3DCE526-C88F-1766-A520-C950B9AE20AB}"/>
              </a:ext>
            </a:extLst>
          </p:cNvPr>
          <p:cNvGrpSpPr/>
          <p:nvPr/>
        </p:nvGrpSpPr>
        <p:grpSpPr>
          <a:xfrm>
            <a:off x="4898251" y="5530983"/>
            <a:ext cx="1735497" cy="234127"/>
            <a:chOff x="1946580" y="2862898"/>
            <a:chExt cx="1735497" cy="23412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79D5700-52BB-8FBA-E290-2F29E6229B0E}"/>
                </a:ext>
              </a:extLst>
            </p:cNvPr>
            <p:cNvSpPr txBox="1"/>
            <p:nvPr/>
          </p:nvSpPr>
          <p:spPr>
            <a:xfrm>
              <a:off x="2189825" y="2863451"/>
              <a:ext cx="149225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Casing material PC/ABS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CF95E73-7148-D7AF-F034-F6E72E21DF3E}"/>
                </a:ext>
              </a:extLst>
            </p:cNvPr>
            <p:cNvSpPr/>
            <p:nvPr/>
          </p:nvSpPr>
          <p:spPr>
            <a:xfrm>
              <a:off x="1946580" y="2862898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0C4ACF7-BA76-7ADB-4366-5A43BBB311A8}"/>
              </a:ext>
            </a:extLst>
          </p:cNvPr>
          <p:cNvCxnSpPr>
            <a:cxnSpLocks/>
          </p:cNvCxnSpPr>
          <p:nvPr/>
        </p:nvCxnSpPr>
        <p:spPr>
          <a:xfrm flipH="1">
            <a:off x="3384939" y="1783716"/>
            <a:ext cx="9092" cy="62919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EE9E19CC-83E5-8F78-FFAB-3C65A8F9C3DC}"/>
              </a:ext>
            </a:extLst>
          </p:cNvPr>
          <p:cNvSpPr txBox="1"/>
          <p:nvPr/>
        </p:nvSpPr>
        <p:spPr>
          <a:xfrm>
            <a:off x="310386" y="6159611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05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C901C44-7F21-C4C2-4244-F836676BC9FA}"/>
              </a:ext>
            </a:extLst>
          </p:cNvPr>
          <p:cNvSpPr txBox="1"/>
          <p:nvPr/>
        </p:nvSpPr>
        <p:spPr>
          <a:xfrm>
            <a:off x="643469" y="6128833"/>
            <a:ext cx="2822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ROOM THERMOSTAT</a:t>
            </a:r>
          </a:p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TW230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4B76E9E-8BF2-326A-B76F-3B51D645D1B8}"/>
              </a:ext>
            </a:extLst>
          </p:cNvPr>
          <p:cNvSpPr txBox="1"/>
          <p:nvPr/>
        </p:nvSpPr>
        <p:spPr>
          <a:xfrm>
            <a:off x="2109876" y="6468271"/>
            <a:ext cx="1199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Dimensions</a:t>
            </a:r>
          </a:p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88 x 88 x </a:t>
            </a:r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37,5</a:t>
            </a:r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mm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8340FED0-71BC-A8A5-F1FD-2D0E39FA78C5}"/>
              </a:ext>
            </a:extLst>
          </p:cNvPr>
          <p:cNvSpPr/>
          <p:nvPr/>
        </p:nvSpPr>
        <p:spPr>
          <a:xfrm>
            <a:off x="1866631" y="6535416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74BFBD7-57FA-5D74-8108-FD68E973483B}"/>
              </a:ext>
            </a:extLst>
          </p:cNvPr>
          <p:cNvSpPr txBox="1"/>
          <p:nvPr/>
        </p:nvSpPr>
        <p:spPr>
          <a:xfrm>
            <a:off x="2109875" y="6800110"/>
            <a:ext cx="135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Weekly temperature</a:t>
            </a:r>
          </a:p>
          <a:p>
            <a:r>
              <a:rPr lang="en-US" sz="8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schedul</a:t>
            </a:r>
            <a:r>
              <a: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ing</a:t>
            </a:r>
            <a:endParaRPr lang="en-US" sz="8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77A0C960-2280-CF1E-4641-87CD49D1E8B4}"/>
              </a:ext>
            </a:extLst>
          </p:cNvPr>
          <p:cNvSpPr/>
          <p:nvPr/>
        </p:nvSpPr>
        <p:spPr>
          <a:xfrm>
            <a:off x="1866631" y="6868311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017CF89-7829-746F-2FEB-FF957EAD7091}"/>
              </a:ext>
            </a:extLst>
          </p:cNvPr>
          <p:cNvGrpSpPr/>
          <p:nvPr/>
        </p:nvGrpSpPr>
        <p:grpSpPr>
          <a:xfrm>
            <a:off x="1870017" y="7453758"/>
            <a:ext cx="1616574" cy="338554"/>
            <a:chOff x="1949966" y="3732734"/>
            <a:chExt cx="1616574" cy="338554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4E325C5-E409-1F0A-D66A-46A4E71802E9}"/>
                </a:ext>
              </a:extLst>
            </p:cNvPr>
            <p:cNvSpPr txBox="1"/>
            <p:nvPr/>
          </p:nvSpPr>
          <p:spPr>
            <a:xfrm>
              <a:off x="2146887" y="3732734"/>
              <a:ext cx="14196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Operating voltage – 230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 AC, current -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</a:t>
              </a:r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3CCD5E9F-DBF5-8C4C-2230-395FCE4ED098}"/>
                </a:ext>
              </a:extLst>
            </p:cNvPr>
            <p:cNvSpPr/>
            <p:nvPr/>
          </p:nvSpPr>
          <p:spPr>
            <a:xfrm>
              <a:off x="1949966" y="3793990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796A910-8D13-164E-F2B8-F00BF67BBAF2}"/>
              </a:ext>
            </a:extLst>
          </p:cNvPr>
          <p:cNvGrpSpPr/>
          <p:nvPr/>
        </p:nvGrpSpPr>
        <p:grpSpPr>
          <a:xfrm>
            <a:off x="1866631" y="7112168"/>
            <a:ext cx="1382809" cy="338554"/>
            <a:chOff x="1946580" y="3391144"/>
            <a:chExt cx="1382809" cy="338554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B7BC1670-D09B-9961-CA0E-E6A250133026}"/>
                </a:ext>
              </a:extLst>
            </p:cNvPr>
            <p:cNvSpPr txBox="1"/>
            <p:nvPr/>
          </p:nvSpPr>
          <p:spPr>
            <a:xfrm>
              <a:off x="2189824" y="3391144"/>
              <a:ext cx="1139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Working temperature 5-35°C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4C008D4C-A73C-7C76-EAD6-BCFB7F02BAEB}"/>
                </a:ext>
              </a:extLst>
            </p:cNvPr>
            <p:cNvSpPr/>
            <p:nvPr/>
          </p:nvSpPr>
          <p:spPr>
            <a:xfrm>
              <a:off x="1946580" y="3466517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805D917-0C72-D43D-F781-34CD35CD7C6E}"/>
              </a:ext>
            </a:extLst>
          </p:cNvPr>
          <p:cNvGrpSpPr/>
          <p:nvPr/>
        </p:nvGrpSpPr>
        <p:grpSpPr>
          <a:xfrm>
            <a:off x="1866631" y="7856887"/>
            <a:ext cx="1735497" cy="234127"/>
            <a:chOff x="1946580" y="2862898"/>
            <a:chExt cx="1735497" cy="234127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B5FE314-C09F-BBD3-1064-9217578DFEB8}"/>
                </a:ext>
              </a:extLst>
            </p:cNvPr>
            <p:cNvSpPr txBox="1"/>
            <p:nvPr/>
          </p:nvSpPr>
          <p:spPr>
            <a:xfrm>
              <a:off x="2189825" y="2863451"/>
              <a:ext cx="149225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El. power - 1.5 W</a:t>
              </a: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BBF3FC2-004C-7097-DD4E-26443D526618}"/>
                </a:ext>
              </a:extLst>
            </p:cNvPr>
            <p:cNvSpPr/>
            <p:nvPr/>
          </p:nvSpPr>
          <p:spPr>
            <a:xfrm>
              <a:off x="1946580" y="2862898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188" name="Picture 187">
            <a:extLst>
              <a:ext uri="{FF2B5EF4-FFF2-40B4-BE49-F238E27FC236}">
                <a16:creationId xmlns:a16="http://schemas.microsoft.com/office/drawing/2014/main" id="{9A2739B8-92E7-7207-FF1A-65DCC3F3F7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9" y="6597028"/>
            <a:ext cx="1440480" cy="1531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9" name="Group 198">
            <a:extLst>
              <a:ext uri="{FF2B5EF4-FFF2-40B4-BE49-F238E27FC236}">
                <a16:creationId xmlns:a16="http://schemas.microsoft.com/office/drawing/2014/main" id="{4517A0A6-730B-2BCB-DF9B-A8CE5CA52D0B}"/>
              </a:ext>
            </a:extLst>
          </p:cNvPr>
          <p:cNvGrpSpPr/>
          <p:nvPr/>
        </p:nvGrpSpPr>
        <p:grpSpPr>
          <a:xfrm>
            <a:off x="1878011" y="8585244"/>
            <a:ext cx="1651518" cy="737560"/>
            <a:chOff x="1665442" y="8603444"/>
            <a:chExt cx="1651518" cy="737560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3DF2B6B-61D3-EA0A-1389-94D320AF0016}"/>
                </a:ext>
              </a:extLst>
            </p:cNvPr>
            <p:cNvGrpSpPr/>
            <p:nvPr/>
          </p:nvGrpSpPr>
          <p:grpSpPr>
            <a:xfrm>
              <a:off x="2050912" y="8620286"/>
              <a:ext cx="1266048" cy="720718"/>
              <a:chOff x="2050912" y="8620286"/>
              <a:chExt cx="1266048" cy="72071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8C6BC85-6939-F20F-03DB-D7D0E01954B8}"/>
                  </a:ext>
                </a:extLst>
              </p:cNvPr>
              <p:cNvSpPr txBox="1"/>
              <p:nvPr/>
            </p:nvSpPr>
            <p:spPr>
              <a:xfrm>
                <a:off x="2050912" y="8620286"/>
                <a:ext cx="9556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ENERGY EFFICIENCY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6E2A9D6-EC94-A5A2-116A-45E0D64397C3}"/>
                  </a:ext>
                </a:extLst>
              </p:cNvPr>
              <p:cNvSpPr txBox="1"/>
              <p:nvPr/>
            </p:nvSpPr>
            <p:spPr>
              <a:xfrm>
                <a:off x="2050913" y="8925506"/>
                <a:ext cx="126604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Precise control ensures</a:t>
                </a:r>
              </a:p>
              <a:p>
                <a:r>
                  <a:rPr lang="en-US" sz="7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lower operating costs.</a:t>
                </a:r>
              </a:p>
            </p:txBody>
          </p:sp>
        </p:grpSp>
        <p:pic>
          <p:nvPicPr>
            <p:cNvPr id="191" name="Graphic 190" descr="Leaf outline">
              <a:extLst>
                <a:ext uri="{FF2B5EF4-FFF2-40B4-BE49-F238E27FC236}">
                  <a16:creationId xmlns:a16="http://schemas.microsoft.com/office/drawing/2014/main" id="{1A7C1318-43EF-4A78-BC43-3996DEF0E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65442" y="8603444"/>
              <a:ext cx="438343" cy="438343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0797E5E-D946-FF75-F964-92BF78311004}"/>
              </a:ext>
            </a:extLst>
          </p:cNvPr>
          <p:cNvSpPr txBox="1"/>
          <p:nvPr/>
        </p:nvSpPr>
        <p:spPr>
          <a:xfrm>
            <a:off x="4006301" y="8598471"/>
            <a:ext cx="9924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SIMPLE INSTALLATION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81A5D5C-845F-F792-3BE0-B65573E9B823}"/>
              </a:ext>
            </a:extLst>
          </p:cNvPr>
          <p:cNvSpPr txBox="1"/>
          <p:nvPr/>
        </p:nvSpPr>
        <p:spPr>
          <a:xfrm>
            <a:off x="4006302" y="8900024"/>
            <a:ext cx="1038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Compact accessories and convenient installation</a:t>
            </a:r>
          </a:p>
        </p:txBody>
      </p:sp>
      <p:pic>
        <p:nvPicPr>
          <p:cNvPr id="193" name="Graphic 192" descr="Tools outline">
            <a:extLst>
              <a:ext uri="{FF2B5EF4-FFF2-40B4-BE49-F238E27FC236}">
                <a16:creationId xmlns:a16="http://schemas.microsoft.com/office/drawing/2014/main" id="{994550CB-FFC8-BD81-DE02-87B950D376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35491" y="8585243"/>
            <a:ext cx="401400" cy="436837"/>
          </a:xfrm>
          <a:prstGeom prst="rect">
            <a:avLst/>
          </a:prstGeom>
        </p:spPr>
      </p:pic>
      <p:grpSp>
        <p:nvGrpSpPr>
          <p:cNvPr id="196" name="Group 195">
            <a:extLst>
              <a:ext uri="{FF2B5EF4-FFF2-40B4-BE49-F238E27FC236}">
                <a16:creationId xmlns:a16="http://schemas.microsoft.com/office/drawing/2014/main" id="{E7158086-8AEC-31C5-364F-F17AEF0E549E}"/>
              </a:ext>
            </a:extLst>
          </p:cNvPr>
          <p:cNvGrpSpPr/>
          <p:nvPr/>
        </p:nvGrpSpPr>
        <p:grpSpPr>
          <a:xfrm>
            <a:off x="5149934" y="8585244"/>
            <a:ext cx="1251738" cy="447110"/>
            <a:chOff x="4866404" y="8580983"/>
            <a:chExt cx="1251738" cy="44711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6294B6-6243-AF81-2198-FD8F6ED7B237}"/>
                </a:ext>
              </a:extLst>
            </p:cNvPr>
            <p:cNvSpPr txBox="1"/>
            <p:nvPr/>
          </p:nvSpPr>
          <p:spPr>
            <a:xfrm>
              <a:off x="5250782" y="8595732"/>
              <a:ext cx="8673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RELIABLE OPERATION</a:t>
              </a:r>
            </a:p>
          </p:txBody>
        </p:sp>
        <p:pic>
          <p:nvPicPr>
            <p:cNvPr id="195" name="Graphic 194" descr="Shield Tick outline">
              <a:extLst>
                <a:ext uri="{FF2B5EF4-FFF2-40B4-BE49-F238E27FC236}">
                  <a16:creationId xmlns:a16="http://schemas.microsoft.com/office/drawing/2014/main" id="{CD16AF6D-F302-0E30-4048-DD039F570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66404" y="8580983"/>
              <a:ext cx="447110" cy="447110"/>
            </a:xfrm>
            <a:prstGeom prst="rect">
              <a:avLst/>
            </a:prstGeom>
          </p:spPr>
        </p:pic>
      </p:grpSp>
      <p:pic>
        <p:nvPicPr>
          <p:cNvPr id="202" name="Graphic 201" descr="Triangle Ruler outline">
            <a:extLst>
              <a:ext uri="{FF2B5EF4-FFF2-40B4-BE49-F238E27FC236}">
                <a16:creationId xmlns:a16="http://schemas.microsoft.com/office/drawing/2014/main" id="{BECDFC75-9E9E-3C47-BB42-3412CF0FD1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14991" y="6565996"/>
            <a:ext cx="157726" cy="157726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12FDEEAE-DA82-DD15-7D9C-B407213E5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7844" y="7213319"/>
            <a:ext cx="184253" cy="184253"/>
          </a:xfrm>
          <a:prstGeom prst="rect">
            <a:avLst/>
          </a:prstGeom>
        </p:spPr>
      </p:pic>
      <p:pic>
        <p:nvPicPr>
          <p:cNvPr id="205" name="Graphic 204" descr="Gauge outline">
            <a:extLst>
              <a:ext uri="{FF2B5EF4-FFF2-40B4-BE49-F238E27FC236}">
                <a16:creationId xmlns:a16="http://schemas.microsoft.com/office/drawing/2014/main" id="{6DA8F83D-FA20-2A25-5DD6-0DB8C3982D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04426" y="7533160"/>
            <a:ext cx="162512" cy="162512"/>
          </a:xfrm>
          <a:prstGeom prst="rect">
            <a:avLst/>
          </a:prstGeom>
        </p:spPr>
      </p:pic>
      <p:pic>
        <p:nvPicPr>
          <p:cNvPr id="206" name="Graphic 205" descr="Lightning bolt outline">
            <a:extLst>
              <a:ext uri="{FF2B5EF4-FFF2-40B4-BE49-F238E27FC236}">
                <a16:creationId xmlns:a16="http://schemas.microsoft.com/office/drawing/2014/main" id="{C1A868F5-6386-9E67-22DF-58854410609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904426" y="7896352"/>
            <a:ext cx="162512" cy="162512"/>
          </a:xfrm>
          <a:prstGeom prst="rect">
            <a:avLst/>
          </a:prstGeom>
        </p:spPr>
      </p:pic>
      <p:sp>
        <p:nvSpPr>
          <p:cNvPr id="207" name="TextBox 206">
            <a:extLst>
              <a:ext uri="{FF2B5EF4-FFF2-40B4-BE49-F238E27FC236}">
                <a16:creationId xmlns:a16="http://schemas.microsoft.com/office/drawing/2014/main" id="{6821B29C-5C94-5A71-5B8B-B6E0EF534B53}"/>
              </a:ext>
            </a:extLst>
          </p:cNvPr>
          <p:cNvSpPr txBox="1"/>
          <p:nvPr/>
        </p:nvSpPr>
        <p:spPr>
          <a:xfrm>
            <a:off x="4851897" y="5512839"/>
            <a:ext cx="34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A75124"/>
                </a:solidFill>
                <a:effectLst/>
                <a:uLnTx/>
                <a:uFillTx/>
                <a:latin typeface="Open Sans" panose="00000500000000000000" pitchFamily="50" charset="0"/>
                <a:ea typeface="+mn-ea"/>
                <a:cs typeface="Open Sans"/>
              </a:rPr>
              <a:t>PC/ABS</a:t>
            </a:r>
            <a:endParaRPr lang="en-US" sz="500" noProof="0" dirty="0">
              <a:solidFill>
                <a:srgbClr val="A75124"/>
              </a:solidFill>
              <a:latin typeface="Open Sans" panose="00000500000000000000" pitchFamily="50" charset="0"/>
            </a:endParaRPr>
          </a:p>
        </p:txBody>
      </p:sp>
      <p:pic>
        <p:nvPicPr>
          <p:cNvPr id="210" name="Graphic 209" descr="Flip calendar outline">
            <a:extLst>
              <a:ext uri="{FF2B5EF4-FFF2-40B4-BE49-F238E27FC236}">
                <a16:creationId xmlns:a16="http://schemas.microsoft.com/office/drawing/2014/main" id="{C66A8124-FDA8-D502-58EB-DB3816DD83E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899333" y="6901013"/>
            <a:ext cx="168722" cy="1687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B94B72-5374-8B16-8414-06E66FFFBD4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" t="13498" r="19311" b="27491"/>
          <a:stretch>
            <a:fillRect/>
          </a:stretch>
        </p:blipFill>
        <p:spPr>
          <a:xfrm>
            <a:off x="3497580" y="2354581"/>
            <a:ext cx="1303020" cy="880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B3D4C6-8E12-A797-D0C3-1B5DF6F750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92" y="4219425"/>
            <a:ext cx="1279348" cy="1370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77176B1-BB7F-837C-DBF7-CC6A6ADB85D7}"/>
              </a:ext>
            </a:extLst>
          </p:cNvPr>
          <p:cNvSpPr txBox="1"/>
          <p:nvPr/>
        </p:nvSpPr>
        <p:spPr>
          <a:xfrm>
            <a:off x="5534313" y="8881214"/>
            <a:ext cx="976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High-quality components for long, trouble-free operation</a:t>
            </a:r>
          </a:p>
        </p:txBody>
      </p:sp>
      <p:pic>
        <p:nvPicPr>
          <p:cNvPr id="143" name="Graphic 142" descr="Gears outline">
            <a:extLst>
              <a:ext uri="{FF2B5EF4-FFF2-40B4-BE49-F238E27FC236}">
                <a16:creationId xmlns:a16="http://schemas.microsoft.com/office/drawing/2014/main" id="{FF2C493B-00F7-414E-988D-355A9E504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6599" y="5214271"/>
            <a:ext cx="184253" cy="18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9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BE69A-6018-7E37-3972-3408D59A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2625362-D6C2-6D1D-C7E5-7515991B66F6}"/>
              </a:ext>
            </a:extLst>
          </p:cNvPr>
          <p:cNvSpPr txBox="1"/>
          <p:nvPr/>
        </p:nvSpPr>
        <p:spPr>
          <a:xfrm>
            <a:off x="29141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09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TRENCH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HEATERS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</a:t>
            </a:r>
            <a:endParaRPr lang="en-US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E8B380-C305-3FB0-094C-B67DBF1D5F5C}"/>
              </a:ext>
            </a:extLst>
          </p:cNvPr>
          <p:cNvSpPr txBox="1"/>
          <p:nvPr/>
        </p:nvSpPr>
        <p:spPr>
          <a:xfrm>
            <a:off x="239391" y="291720"/>
            <a:ext cx="3661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CONTROL AND</a:t>
            </a:r>
          </a:p>
          <a:p>
            <a:r>
              <a:rPr lang="en-US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DIGITAL INTEGRATION</a:t>
            </a:r>
            <a:endParaRPr lang="en-US" sz="2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055F5E-2A1F-89FB-1906-A3E37B32E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2" t="6718" r="7631"/>
          <a:stretch>
            <a:fillRect/>
          </a:stretch>
        </p:blipFill>
        <p:spPr>
          <a:xfrm>
            <a:off x="3253239" y="601764"/>
            <a:ext cx="3226436" cy="25603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BFFE58A-2B8A-64FE-3359-6F81C9AB9A07}"/>
              </a:ext>
            </a:extLst>
          </p:cNvPr>
          <p:cNvSpPr txBox="1"/>
          <p:nvPr/>
        </p:nvSpPr>
        <p:spPr>
          <a:xfrm>
            <a:off x="282731" y="6232650"/>
            <a:ext cx="4536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BIM</a:t>
            </a:r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AND DIGITAL </a:t>
            </a:r>
          </a:p>
          <a:p>
            <a:r>
              <a:rPr lang="en-US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DESIGN TOOLS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CE1DC1-4EBC-7086-4F99-0CDB9209865E}"/>
              </a:ext>
            </a:extLst>
          </p:cNvPr>
          <p:cNvSpPr txBox="1"/>
          <p:nvPr/>
        </p:nvSpPr>
        <p:spPr>
          <a:xfrm>
            <a:off x="517523" y="7723899"/>
            <a:ext cx="16095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 Konveka products are available in BIM format (Revit) and in DWG drawings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BED6A48-988B-42C5-F868-76D3ECFD6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91" y="8698566"/>
            <a:ext cx="449464" cy="449464"/>
          </a:xfrm>
          <a:prstGeom prst="rect">
            <a:avLst/>
          </a:prstGeom>
        </p:spPr>
      </p:pic>
      <p:pic>
        <p:nvPicPr>
          <p:cNvPr id="33" name="Picture 32" descr="Bim Basic Straight Flat icon | Freepik">
            <a:extLst>
              <a:ext uri="{FF2B5EF4-FFF2-40B4-BE49-F238E27FC236}">
                <a16:creationId xmlns:a16="http://schemas.microsoft.com/office/drawing/2014/main" id="{59039A92-BD28-60A4-85D8-A743E68E4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56" y="8662122"/>
            <a:ext cx="522353" cy="522353"/>
          </a:xfrm>
          <a:prstGeom prst="rect">
            <a:avLst/>
          </a:prstGeom>
        </p:spPr>
      </p:pic>
      <p:pic>
        <p:nvPicPr>
          <p:cNvPr id="34" name="Picture 33" descr="SANKOM Oprogramowanie Warszawa mazowieckie">
            <a:extLst>
              <a:ext uri="{FF2B5EF4-FFF2-40B4-BE49-F238E27FC236}">
                <a16:creationId xmlns:a16="http://schemas.microsoft.com/office/drawing/2014/main" id="{5031B845-71E6-9CFD-C12D-51F5CAF05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2043" y="8746581"/>
            <a:ext cx="714083" cy="353435"/>
          </a:xfrm>
          <a:prstGeom prst="rect">
            <a:avLst/>
          </a:prstGeom>
        </p:spPr>
      </p:pic>
      <p:pic>
        <p:nvPicPr>
          <p:cNvPr id="46" name="Picture 45" descr="All courses | MagiCAD eLearning">
            <a:extLst>
              <a:ext uri="{FF2B5EF4-FFF2-40B4-BE49-F238E27FC236}">
                <a16:creationId xmlns:a16="http://schemas.microsoft.com/office/drawing/2014/main" id="{6D326488-2CAA-2B65-C242-925954D4C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951" y="8641036"/>
            <a:ext cx="564525" cy="56452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EA4185E-4012-87AE-B89F-6D65FDC57D0F}"/>
              </a:ext>
            </a:extLst>
          </p:cNvPr>
          <p:cNvSpPr txBox="1"/>
          <p:nvPr/>
        </p:nvSpPr>
        <p:spPr>
          <a:xfrm>
            <a:off x="2231137" y="7719185"/>
            <a:ext cx="2043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Konveka products are available and continuously updated on the </a:t>
            </a:r>
            <a:r>
              <a:rPr lang="en-US" sz="1050" noProof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MagiCAD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US" sz="1050" noProof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Sankom</a:t>
            </a:r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design platforms</a:t>
            </a:r>
          </a:p>
        </p:txBody>
      </p:sp>
      <p:pic>
        <p:nvPicPr>
          <p:cNvPr id="66" name="Graphic 65" descr="Blueprint outline">
            <a:extLst>
              <a:ext uri="{FF2B5EF4-FFF2-40B4-BE49-F238E27FC236}">
                <a16:creationId xmlns:a16="http://schemas.microsoft.com/office/drawing/2014/main" id="{FDDAB3ED-7EBF-A0FD-60CD-29F80D7DC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623" y="6979502"/>
            <a:ext cx="684000" cy="684000"/>
          </a:xfrm>
          <a:prstGeom prst="rect">
            <a:avLst/>
          </a:prstGeom>
        </p:spPr>
      </p:pic>
      <p:pic>
        <p:nvPicPr>
          <p:cNvPr id="73" name="Graphic 72" descr="Single gear outline">
            <a:extLst>
              <a:ext uri="{FF2B5EF4-FFF2-40B4-BE49-F238E27FC236}">
                <a16:creationId xmlns:a16="http://schemas.microsoft.com/office/drawing/2014/main" id="{47A136E1-3134-AEC1-6A01-CCD7637ED9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79334" y="6958020"/>
            <a:ext cx="684000" cy="684000"/>
          </a:xfrm>
          <a:prstGeom prst="rect">
            <a:avLst/>
          </a:prstGeom>
        </p:spPr>
      </p:pic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B4120EB-AD6A-D839-53A8-EDFC0C55F0EC}"/>
              </a:ext>
            </a:extLst>
          </p:cNvPr>
          <p:cNvCxnSpPr>
            <a:cxnSpLocks/>
          </p:cNvCxnSpPr>
          <p:nvPr/>
        </p:nvCxnSpPr>
        <p:spPr>
          <a:xfrm flipH="1">
            <a:off x="2195611" y="7092582"/>
            <a:ext cx="18201" cy="2154456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6C6C9D0F-8CBD-ADB6-DD9D-79FCB8F56B91}"/>
              </a:ext>
            </a:extLst>
          </p:cNvPr>
          <p:cNvCxnSpPr>
            <a:cxnSpLocks/>
          </p:cNvCxnSpPr>
          <p:nvPr/>
        </p:nvCxnSpPr>
        <p:spPr>
          <a:xfrm flipH="1">
            <a:off x="4380217" y="7120820"/>
            <a:ext cx="18201" cy="2154456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Graphic 81" descr="Internet outline">
            <a:extLst>
              <a:ext uri="{FF2B5EF4-FFF2-40B4-BE49-F238E27FC236}">
                <a16:creationId xmlns:a16="http://schemas.microsoft.com/office/drawing/2014/main" id="{DA0DF3C3-FC83-5502-FCFD-841D2C4A46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8049" y="6935039"/>
            <a:ext cx="684000" cy="684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31FD0FB4-CD7F-D981-9799-9B002F109038}"/>
              </a:ext>
            </a:extLst>
          </p:cNvPr>
          <p:cNvSpPr txBox="1"/>
          <p:nvPr/>
        </p:nvSpPr>
        <p:spPr>
          <a:xfrm>
            <a:off x="4919162" y="80252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noProof="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C64EBB-7097-51CE-1727-4BB160C92852}"/>
              </a:ext>
            </a:extLst>
          </p:cNvPr>
          <p:cNvSpPr txBox="1"/>
          <p:nvPr/>
        </p:nvSpPr>
        <p:spPr>
          <a:xfrm>
            <a:off x="4492544" y="7727390"/>
            <a:ext cx="18759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 tables for all Konveka products are available at konveka.com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DB5E395-7E59-8F51-7622-65079736D674}"/>
              </a:ext>
            </a:extLst>
          </p:cNvPr>
          <p:cNvSpPr txBox="1"/>
          <p:nvPr/>
        </p:nvSpPr>
        <p:spPr>
          <a:xfrm>
            <a:off x="4609843" y="8738632"/>
            <a:ext cx="1720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konveka.com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A8059E-AE04-5DFB-16D8-1AC1C2BED3E1}"/>
              </a:ext>
            </a:extLst>
          </p:cNvPr>
          <p:cNvCxnSpPr>
            <a:cxnSpLocks/>
          </p:cNvCxnSpPr>
          <p:nvPr/>
        </p:nvCxnSpPr>
        <p:spPr>
          <a:xfrm flipH="1">
            <a:off x="344488" y="1022922"/>
            <a:ext cx="77565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0A1537-D5A5-3364-374F-2EB4046407A0}"/>
              </a:ext>
            </a:extLst>
          </p:cNvPr>
          <p:cNvCxnSpPr>
            <a:cxnSpLocks/>
          </p:cNvCxnSpPr>
          <p:nvPr/>
        </p:nvCxnSpPr>
        <p:spPr>
          <a:xfrm flipH="1">
            <a:off x="359220" y="6819343"/>
            <a:ext cx="2192251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495F182-1696-E80A-1B5A-0F3D69B4A64E}"/>
              </a:ext>
            </a:extLst>
          </p:cNvPr>
          <p:cNvSpPr txBox="1"/>
          <p:nvPr/>
        </p:nvSpPr>
        <p:spPr>
          <a:xfrm>
            <a:off x="3316489" y="2754291"/>
            <a:ext cx="1449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Room thermostat</a:t>
            </a:r>
          </a:p>
          <a:p>
            <a:pPr algn="ctr"/>
            <a:r>
              <a:rPr lang="en-US" sz="1200" b="1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TW230-16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9D808D-0694-1A60-ECD2-0D66192B2277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3462374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102F93-3832-D775-4A2E-9508A18DB6AD}"/>
              </a:ext>
            </a:extLst>
          </p:cNvPr>
          <p:cNvSpPr txBox="1"/>
          <p:nvPr/>
        </p:nvSpPr>
        <p:spPr>
          <a:xfrm>
            <a:off x="267983" y="3163181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CONTROL WITH TW230-16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5E4395-2511-6C11-AE3B-EFB85FBB3E89}"/>
              </a:ext>
            </a:extLst>
          </p:cNvPr>
          <p:cNvSpPr txBox="1"/>
          <p:nvPr/>
        </p:nvSpPr>
        <p:spPr>
          <a:xfrm>
            <a:off x="1735856" y="3998145"/>
            <a:ext cx="1451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OPERATING-TIME PROGRAMMING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55C72B-56CC-D9E1-2191-CCB55F85A5D3}"/>
              </a:ext>
            </a:extLst>
          </p:cNvPr>
          <p:cNvSpPr txBox="1"/>
          <p:nvPr/>
        </p:nvSpPr>
        <p:spPr>
          <a:xfrm>
            <a:off x="1735856" y="4462431"/>
            <a:ext cx="16648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Operating-time programming allows energy consumption to be </a:t>
            </a:r>
            <a:r>
              <a:rPr lang="en-US" sz="105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optimised</a:t>
            </a:r>
            <a:endParaRPr lang="en-US" sz="105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and reduce operating costs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FFAEE2-08D8-83D2-3B75-293344CCE1A0}"/>
              </a:ext>
            </a:extLst>
          </p:cNvPr>
          <p:cNvSpPr txBox="1"/>
          <p:nvPr/>
        </p:nvSpPr>
        <p:spPr>
          <a:xfrm>
            <a:off x="237614" y="3998145"/>
            <a:ext cx="1152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CONTROL PRINCIPLE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77577E-89DE-FB2D-7F95-BB89B398155F}"/>
              </a:ext>
            </a:extLst>
          </p:cNvPr>
          <p:cNvSpPr txBox="1"/>
          <p:nvPr/>
        </p:nvSpPr>
        <p:spPr>
          <a:xfrm>
            <a:off x="237614" y="4462431"/>
            <a:ext cx="1582441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Depending on the heating demand, room thermostats control the actuators that regulate the flow of water into the heater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306494-8163-75F6-A962-582EF4A6D8B0}"/>
              </a:ext>
            </a:extLst>
          </p:cNvPr>
          <p:cNvGrpSpPr/>
          <p:nvPr/>
        </p:nvGrpSpPr>
        <p:grpSpPr>
          <a:xfrm>
            <a:off x="344472" y="3647474"/>
            <a:ext cx="333122" cy="333122"/>
            <a:chOff x="344472" y="3961764"/>
            <a:chExt cx="333122" cy="33312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10615EB-7435-5CC8-CC34-827081BA6989}"/>
                </a:ext>
              </a:extLst>
            </p:cNvPr>
            <p:cNvSpPr/>
            <p:nvPr/>
          </p:nvSpPr>
          <p:spPr>
            <a:xfrm>
              <a:off x="344472" y="3961764"/>
              <a:ext cx="333122" cy="333122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39" name="Graphic 38" descr="Remote control outline">
              <a:extLst>
                <a:ext uri="{FF2B5EF4-FFF2-40B4-BE49-F238E27FC236}">
                  <a16:creationId xmlns:a16="http://schemas.microsoft.com/office/drawing/2014/main" id="{91C5B979-A862-16EF-8B50-3919C5686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80857" y="3998149"/>
              <a:ext cx="260352" cy="260352"/>
            </a:xfrm>
            <a:prstGeom prst="rect">
              <a:avLst/>
            </a:prstGeom>
          </p:spPr>
        </p:pic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39FCEF1-40CD-4E44-94AA-8E1AFF5D9FE6}"/>
              </a:ext>
            </a:extLst>
          </p:cNvPr>
          <p:cNvCxnSpPr>
            <a:cxnSpLocks/>
          </p:cNvCxnSpPr>
          <p:nvPr/>
        </p:nvCxnSpPr>
        <p:spPr>
          <a:xfrm flipH="1">
            <a:off x="1726780" y="3602673"/>
            <a:ext cx="11060" cy="2376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0F62006-28B6-2AA0-1769-E4A32D9D75BB}"/>
              </a:ext>
            </a:extLst>
          </p:cNvPr>
          <p:cNvCxnSpPr>
            <a:cxnSpLocks/>
          </p:cNvCxnSpPr>
          <p:nvPr/>
        </p:nvCxnSpPr>
        <p:spPr>
          <a:xfrm flipH="1">
            <a:off x="3353487" y="3602673"/>
            <a:ext cx="10062" cy="2376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DE2937C-B764-FA99-DC57-826F405562D9}"/>
              </a:ext>
            </a:extLst>
          </p:cNvPr>
          <p:cNvCxnSpPr>
            <a:cxnSpLocks/>
          </p:cNvCxnSpPr>
          <p:nvPr/>
        </p:nvCxnSpPr>
        <p:spPr>
          <a:xfrm flipV="1">
            <a:off x="4979196" y="3602673"/>
            <a:ext cx="0" cy="2376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B3B463BE-3393-479D-5091-135844E5E65C}"/>
              </a:ext>
            </a:extLst>
          </p:cNvPr>
          <p:cNvSpPr txBox="1"/>
          <p:nvPr/>
        </p:nvSpPr>
        <p:spPr>
          <a:xfrm>
            <a:off x="3411044" y="3998145"/>
            <a:ext cx="15193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SMART CONTROL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CF05371-72FC-365C-592A-F26F019E2196}"/>
              </a:ext>
            </a:extLst>
          </p:cNvPr>
          <p:cNvSpPr txBox="1"/>
          <p:nvPr/>
        </p:nvSpPr>
        <p:spPr>
          <a:xfrm>
            <a:off x="3397799" y="4462431"/>
            <a:ext cx="16590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Integrated into building management systems (BMS) using Modbus technology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6A8EC35-F745-0BD6-80A5-CC7241F8FBDB}"/>
              </a:ext>
            </a:extLst>
          </p:cNvPr>
          <p:cNvGrpSpPr/>
          <p:nvPr/>
        </p:nvGrpSpPr>
        <p:grpSpPr>
          <a:xfrm>
            <a:off x="3576853" y="3647474"/>
            <a:ext cx="355590" cy="333122"/>
            <a:chOff x="3508273" y="3647474"/>
            <a:chExt cx="355590" cy="33312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114354C-6850-8D1A-94EE-A76FCF699695}"/>
                </a:ext>
              </a:extLst>
            </p:cNvPr>
            <p:cNvSpPr/>
            <p:nvPr/>
          </p:nvSpPr>
          <p:spPr>
            <a:xfrm>
              <a:off x="3508273" y="3647474"/>
              <a:ext cx="355590" cy="333122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5" name="Graphic 54" descr="Smart Phone outline">
              <a:extLst>
                <a:ext uri="{FF2B5EF4-FFF2-40B4-BE49-F238E27FC236}">
                  <a16:creationId xmlns:a16="http://schemas.microsoft.com/office/drawing/2014/main" id="{4175E75F-9C47-89CD-2E92-D43058A1F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54530" y="3693731"/>
              <a:ext cx="256836" cy="240608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D54D205-DFB5-EB36-7A4E-237551884464}"/>
              </a:ext>
            </a:extLst>
          </p:cNvPr>
          <p:cNvSpPr txBox="1"/>
          <p:nvPr/>
        </p:nvSpPr>
        <p:spPr>
          <a:xfrm>
            <a:off x="4979196" y="3998145"/>
            <a:ext cx="15105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PRECISE COMFORT CONTROL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64C3A10-7B8E-664C-BDCC-2DA9315410B3}"/>
              </a:ext>
            </a:extLst>
          </p:cNvPr>
          <p:cNvSpPr txBox="1"/>
          <p:nvPr/>
        </p:nvSpPr>
        <p:spPr>
          <a:xfrm>
            <a:off x="4979196" y="4462431"/>
            <a:ext cx="177556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Thanks to the integrated Wi</a:t>
            </a:r>
            <a:r>
              <a:rPr lang="lt-LT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</a:t>
            </a:r>
            <a:r>
              <a:rPr lang="en-US" sz="105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 module, TW230-16 thermostats can be controlled from anywhere in the world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42AFB2D-9085-803C-33C6-148C0C22C002}"/>
              </a:ext>
            </a:extLst>
          </p:cNvPr>
          <p:cNvGrpSpPr/>
          <p:nvPr/>
        </p:nvGrpSpPr>
        <p:grpSpPr>
          <a:xfrm>
            <a:off x="5075451" y="3647474"/>
            <a:ext cx="333122" cy="333122"/>
            <a:chOff x="5075451" y="3647474"/>
            <a:chExt cx="333122" cy="33312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8697338-70FB-DCC3-9175-9491240F6729}"/>
                </a:ext>
              </a:extLst>
            </p:cNvPr>
            <p:cNvSpPr/>
            <p:nvPr/>
          </p:nvSpPr>
          <p:spPr>
            <a:xfrm>
              <a:off x="5075451" y="3647474"/>
              <a:ext cx="333122" cy="333122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95FD727D-07EA-CA00-B1C5-E1BF880EB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110932" y="3682955"/>
              <a:ext cx="262160" cy="262160"/>
            </a:xfrm>
            <a:prstGeom prst="rect">
              <a:avLst/>
            </a:prstGeom>
          </p:spPr>
        </p:pic>
      </p:grpSp>
      <p:pic>
        <p:nvPicPr>
          <p:cNvPr id="61" name="Picture 60" descr="Building Management Systems (BMS) – AMEMW">
            <a:extLst>
              <a:ext uri="{FF2B5EF4-FFF2-40B4-BE49-F238E27FC236}">
                <a16:creationId xmlns:a16="http://schemas.microsoft.com/office/drawing/2014/main" id="{6577A859-B051-4840-6375-7EC313B19F0D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0946" t="11022" r="10946" b="11029"/>
          <a:stretch>
            <a:fillRect/>
          </a:stretch>
        </p:blipFill>
        <p:spPr>
          <a:xfrm>
            <a:off x="3416694" y="5401211"/>
            <a:ext cx="577168" cy="576000"/>
          </a:xfrm>
          <a:prstGeom prst="rect">
            <a:avLst/>
          </a:prstGeom>
        </p:spPr>
      </p:pic>
      <p:pic>
        <p:nvPicPr>
          <p:cNvPr id="62" name="Picture 61" descr="wifi symbol Icon by Freemiumicons on Dribbble">
            <a:extLst>
              <a:ext uri="{FF2B5EF4-FFF2-40B4-BE49-F238E27FC236}">
                <a16:creationId xmlns:a16="http://schemas.microsoft.com/office/drawing/2014/main" id="{46AC5B11-9054-D966-EF8D-90E69C8C35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73092" y="5383130"/>
            <a:ext cx="695408" cy="5760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7DD738D-D784-9F52-DB8B-EBA63A924022}"/>
              </a:ext>
            </a:extLst>
          </p:cNvPr>
          <p:cNvGrpSpPr/>
          <p:nvPr/>
        </p:nvGrpSpPr>
        <p:grpSpPr>
          <a:xfrm>
            <a:off x="1901339" y="3647474"/>
            <a:ext cx="333122" cy="333122"/>
            <a:chOff x="1840379" y="3647474"/>
            <a:chExt cx="333122" cy="333122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26820BF-1929-0832-3C55-B91035A008DE}"/>
                </a:ext>
              </a:extLst>
            </p:cNvPr>
            <p:cNvSpPr/>
            <p:nvPr/>
          </p:nvSpPr>
          <p:spPr>
            <a:xfrm>
              <a:off x="1840379" y="3647474"/>
              <a:ext cx="333122" cy="333122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67" name="Graphic 66" descr="Monthly calendar outline">
              <a:extLst>
                <a:ext uri="{FF2B5EF4-FFF2-40B4-BE49-F238E27FC236}">
                  <a16:creationId xmlns:a16="http://schemas.microsoft.com/office/drawing/2014/main" id="{075EB041-5FAC-A0C4-FFBC-17C435CA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1880940" y="3688035"/>
              <a:ext cx="252000" cy="252000"/>
            </a:xfrm>
            <a:prstGeom prst="rect">
              <a:avLst/>
            </a:prstGeom>
          </p:spPr>
        </p:pic>
      </p:grpSp>
      <p:pic>
        <p:nvPicPr>
          <p:cNvPr id="70" name="Picture 69" descr="Modbus RTU Heat Pump Chiller Control option - Chiltrix">
            <a:extLst>
              <a:ext uri="{FF2B5EF4-FFF2-40B4-BE49-F238E27FC236}">
                <a16:creationId xmlns:a16="http://schemas.microsoft.com/office/drawing/2014/main" id="{E0EAC60F-CD3C-F52E-EF8F-3DCC2929CBCE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10352" t="18004" r="9140" b="18898"/>
          <a:stretch>
            <a:fillRect/>
          </a:stretch>
        </p:blipFill>
        <p:spPr>
          <a:xfrm>
            <a:off x="4128599" y="5404049"/>
            <a:ext cx="734928" cy="57600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CD1B154C-B6CD-A053-A2E3-BB39A0D96A0D}"/>
              </a:ext>
            </a:extLst>
          </p:cNvPr>
          <p:cNvSpPr txBox="1"/>
          <p:nvPr/>
        </p:nvSpPr>
        <p:spPr>
          <a:xfrm>
            <a:off x="247011" y="1333523"/>
            <a:ext cx="28514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 convectors are fully compatible with modern building management systems. Smart Wi</a:t>
            </a:r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</a:t>
            </a:r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 thermostats TW230-16 allow precise control of the devices from anywhere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051804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FEC7-947D-301E-0EBC-3BFBE928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9EDAEF-3EA8-F321-5A5C-EDE83EE8411B}"/>
              </a:ext>
            </a:extLst>
          </p:cNvPr>
          <p:cNvSpPr/>
          <p:nvPr/>
        </p:nvSpPr>
        <p:spPr>
          <a:xfrm>
            <a:off x="0" y="15240"/>
            <a:ext cx="6858000" cy="9906000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FB2F4-7CDF-6CF6-DE44-D3955E2CC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06" r="17260" b="178"/>
          <a:stretch>
            <a:fillRect/>
          </a:stretch>
        </p:blipFill>
        <p:spPr>
          <a:xfrm>
            <a:off x="-2215" y="-97871"/>
            <a:ext cx="6860215" cy="56010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2C582E-DD33-ACB3-6CF3-FDA68DE22338}"/>
              </a:ext>
            </a:extLst>
          </p:cNvPr>
          <p:cNvSpPr/>
          <p:nvPr/>
        </p:nvSpPr>
        <p:spPr>
          <a:xfrm>
            <a:off x="-2215" y="-88877"/>
            <a:ext cx="6860215" cy="5773086"/>
          </a:xfrm>
          <a:prstGeom prst="rect">
            <a:avLst/>
          </a:prstGeom>
          <a:gradFill flip="none" rotWithShape="1">
            <a:gsLst>
              <a:gs pos="29000">
                <a:srgbClr val="171717"/>
              </a:gs>
              <a:gs pos="100000">
                <a:srgbClr val="17171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C433D012-7E0D-A21E-0B20-48289272235D}"/>
              </a:ext>
            </a:extLst>
          </p:cNvPr>
          <p:cNvSpPr/>
          <p:nvPr/>
        </p:nvSpPr>
        <p:spPr>
          <a:xfrm>
            <a:off x="333375" y="7890283"/>
            <a:ext cx="6156325" cy="1256023"/>
          </a:xfrm>
          <a:prstGeom prst="roundRect">
            <a:avLst>
              <a:gd name="adj" fmla="val 4765"/>
            </a:avLst>
          </a:prstGeom>
          <a:solidFill>
            <a:srgbClr val="232323"/>
          </a:solidFill>
          <a:ln w="12700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33FFF8-D6F0-58B4-6421-95BDF9191D58}"/>
              </a:ext>
            </a:extLst>
          </p:cNvPr>
          <p:cNvSpPr txBox="1"/>
          <p:nvPr/>
        </p:nvSpPr>
        <p:spPr>
          <a:xfrm>
            <a:off x="276508" y="2187156"/>
            <a:ext cx="4359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Elegant design.</a:t>
            </a:r>
          </a:p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highest-quality materials.</a:t>
            </a:r>
          </a:p>
          <a:p>
            <a:r>
              <a:rPr lang="en-US" sz="1400" noProof="0" dirty="0" err="1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Colours</a:t>
            </a:r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that create the character of a space</a:t>
            </a:r>
          </a:p>
          <a:p>
            <a:endParaRPr lang="en-US" sz="1400" noProof="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Choose the grilles that</a:t>
            </a:r>
          </a:p>
          <a:p>
            <a:r>
              <a:rPr lang="en-US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best reflect your project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E661F1-56B9-3762-A8DC-FA93DF413121}"/>
              </a:ext>
            </a:extLst>
          </p:cNvPr>
          <p:cNvGrpSpPr/>
          <p:nvPr/>
        </p:nvGrpSpPr>
        <p:grpSpPr>
          <a:xfrm>
            <a:off x="333375" y="5065184"/>
            <a:ext cx="3728084" cy="308064"/>
            <a:chOff x="333375" y="9173313"/>
            <a:chExt cx="3728084" cy="308064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FACF70C-E014-43D3-A599-D3FBB3D906D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75" y="9173313"/>
              <a:ext cx="0" cy="246794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497926-CD52-2CBB-AA8A-8A9E9E641CCE}"/>
                </a:ext>
              </a:extLst>
            </p:cNvPr>
            <p:cNvSpPr txBox="1"/>
            <p:nvPr/>
          </p:nvSpPr>
          <p:spPr>
            <a:xfrm>
              <a:off x="386080" y="9173600"/>
              <a:ext cx="36753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4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COLLECTION OF COLOURS AND MATERIALS</a:t>
              </a:r>
              <a:endParaRPr lang="en-US" sz="1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87B6B444-00B6-9B22-E4AE-D3C6F3F0E72D}"/>
              </a:ext>
            </a:extLst>
          </p:cNvPr>
          <p:cNvCxnSpPr>
            <a:cxnSpLocks/>
          </p:cNvCxnSpPr>
          <p:nvPr/>
        </p:nvCxnSpPr>
        <p:spPr>
          <a:xfrm>
            <a:off x="1787306" y="8036138"/>
            <a:ext cx="0" cy="876791"/>
          </a:xfrm>
          <a:prstGeom prst="line">
            <a:avLst/>
          </a:prstGeom>
          <a:ln w="952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75BB3836-3257-9EA2-F7B6-234523D04DE4}"/>
              </a:ext>
            </a:extLst>
          </p:cNvPr>
          <p:cNvSpPr txBox="1"/>
          <p:nvPr/>
        </p:nvSpPr>
        <p:spPr>
          <a:xfrm>
            <a:off x="785784" y="8040160"/>
            <a:ext cx="967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PREMIUM</a:t>
            </a:r>
          </a:p>
          <a:p>
            <a:r>
              <a:rPr lang="en-US" sz="10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QUALITY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D3DED4-2B8A-8654-680A-4A885F084BF4}"/>
              </a:ext>
            </a:extLst>
          </p:cNvPr>
          <p:cNvSpPr txBox="1"/>
          <p:nvPr/>
        </p:nvSpPr>
        <p:spPr>
          <a:xfrm>
            <a:off x="794542" y="8406151"/>
            <a:ext cx="109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Top-quality materials and coatings</a:t>
            </a:r>
          </a:p>
        </p:txBody>
      </p:sp>
      <p:pic>
        <p:nvPicPr>
          <p:cNvPr id="24" name="Graphic 23" descr="Clipboard Badge outline">
            <a:extLst>
              <a:ext uri="{FF2B5EF4-FFF2-40B4-BE49-F238E27FC236}">
                <a16:creationId xmlns:a16="http://schemas.microsoft.com/office/drawing/2014/main" id="{17976F5C-1205-F41B-3B9F-C6CDB033D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836" y="7990418"/>
            <a:ext cx="404132" cy="404132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DFBB8FD-87CC-16B3-EB23-2D812F3F6AB0}"/>
              </a:ext>
            </a:extLst>
          </p:cNvPr>
          <p:cNvCxnSpPr>
            <a:cxnSpLocks/>
          </p:cNvCxnSpPr>
          <p:nvPr/>
        </p:nvCxnSpPr>
        <p:spPr>
          <a:xfrm>
            <a:off x="3219180" y="8045663"/>
            <a:ext cx="0" cy="876791"/>
          </a:xfrm>
          <a:prstGeom prst="line">
            <a:avLst/>
          </a:prstGeom>
          <a:ln w="952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9412610-A636-610E-E2AB-923D3E5F1B63}"/>
              </a:ext>
            </a:extLst>
          </p:cNvPr>
          <p:cNvCxnSpPr>
            <a:cxnSpLocks/>
          </p:cNvCxnSpPr>
          <p:nvPr/>
        </p:nvCxnSpPr>
        <p:spPr>
          <a:xfrm>
            <a:off x="4867287" y="8061816"/>
            <a:ext cx="0" cy="876791"/>
          </a:xfrm>
          <a:prstGeom prst="line">
            <a:avLst/>
          </a:prstGeom>
          <a:ln w="952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DEE3FB7-84FB-AE9A-D157-7B135613112F}"/>
              </a:ext>
            </a:extLst>
          </p:cNvPr>
          <p:cNvSpPr txBox="1"/>
          <p:nvPr/>
        </p:nvSpPr>
        <p:spPr>
          <a:xfrm>
            <a:off x="2190973" y="8040160"/>
            <a:ext cx="996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STRENGTH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FBE1979-07D4-27D7-F9A8-60725505A064}"/>
              </a:ext>
            </a:extLst>
          </p:cNvPr>
          <p:cNvSpPr txBox="1"/>
          <p:nvPr/>
        </p:nvSpPr>
        <p:spPr>
          <a:xfrm>
            <a:off x="2199732" y="8406151"/>
            <a:ext cx="996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Designed to withstand the weight of several adults</a:t>
            </a:r>
          </a:p>
        </p:txBody>
      </p:sp>
      <p:pic>
        <p:nvPicPr>
          <p:cNvPr id="61" name="Graphic 60" descr="Gears outline">
            <a:extLst>
              <a:ext uri="{FF2B5EF4-FFF2-40B4-BE49-F238E27FC236}">
                <a16:creationId xmlns:a16="http://schemas.microsoft.com/office/drawing/2014/main" id="{169B3C43-C93D-9F5D-E3A8-E69C31A00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7835" y="7990418"/>
            <a:ext cx="400110" cy="40011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0C8FBA0-D011-A21F-4934-BED437C073A9}"/>
              </a:ext>
            </a:extLst>
          </p:cNvPr>
          <p:cNvSpPr txBox="1"/>
          <p:nvPr/>
        </p:nvSpPr>
        <p:spPr>
          <a:xfrm>
            <a:off x="3637779" y="8040160"/>
            <a:ext cx="132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DURABILITY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1F9D89-05E0-8205-1D39-EF835FABA3B6}"/>
              </a:ext>
            </a:extLst>
          </p:cNvPr>
          <p:cNvSpPr txBox="1"/>
          <p:nvPr/>
        </p:nvSpPr>
        <p:spPr>
          <a:xfrm>
            <a:off x="3646539" y="8406151"/>
            <a:ext cx="1185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Materials and coatings resistant to corrosion and UV radiation</a:t>
            </a:r>
          </a:p>
        </p:txBody>
      </p:sp>
      <p:pic>
        <p:nvPicPr>
          <p:cNvPr id="69" name="Graphic 68" descr="Clock outline">
            <a:extLst>
              <a:ext uri="{FF2B5EF4-FFF2-40B4-BE49-F238E27FC236}">
                <a16:creationId xmlns:a16="http://schemas.microsoft.com/office/drawing/2014/main" id="{47C329F4-FF9A-6AB3-A9FF-AF352605A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9709" y="7990418"/>
            <a:ext cx="369255" cy="3692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085DD7D0-554E-9B63-0C2D-7B02F2EC0D0F}"/>
              </a:ext>
            </a:extLst>
          </p:cNvPr>
          <p:cNvSpPr txBox="1"/>
          <p:nvPr/>
        </p:nvSpPr>
        <p:spPr>
          <a:xfrm>
            <a:off x="5298974" y="8040160"/>
            <a:ext cx="1138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EASY MAINTENANCE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3DA7969-7E6F-7E4B-C953-1F206816E0DB}"/>
              </a:ext>
            </a:extLst>
          </p:cNvPr>
          <p:cNvSpPr txBox="1"/>
          <p:nvPr/>
        </p:nvSpPr>
        <p:spPr>
          <a:xfrm>
            <a:off x="5295540" y="8406151"/>
            <a:ext cx="1126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Easily removable - convenient to clean the inside of the heater</a:t>
            </a:r>
          </a:p>
        </p:txBody>
      </p:sp>
      <p:pic>
        <p:nvPicPr>
          <p:cNvPr id="74" name="Graphic 73" descr="Renovation (House With Sparkles) outline">
            <a:extLst>
              <a:ext uri="{FF2B5EF4-FFF2-40B4-BE49-F238E27FC236}">
                <a16:creationId xmlns:a16="http://schemas.microsoft.com/office/drawing/2014/main" id="{AB896868-372D-ACBA-D542-CE9676E42D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88776" y="7990418"/>
            <a:ext cx="364102" cy="36410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F358F50-AD62-156C-4F61-D8CFBBC6750E}"/>
              </a:ext>
            </a:extLst>
          </p:cNvPr>
          <p:cNvSpPr/>
          <p:nvPr/>
        </p:nvSpPr>
        <p:spPr>
          <a:xfrm>
            <a:off x="333375" y="5441219"/>
            <a:ext cx="6156325" cy="2155278"/>
          </a:xfrm>
          <a:prstGeom prst="roundRect">
            <a:avLst>
              <a:gd name="adj" fmla="val 3090"/>
            </a:avLst>
          </a:prstGeom>
          <a:solidFill>
            <a:srgbClr val="DFDD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4BEEF-CE0F-067A-BC6C-C14E040040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61"/>
          <a:stretch>
            <a:fillRect/>
          </a:stretch>
        </p:blipFill>
        <p:spPr>
          <a:xfrm>
            <a:off x="333375" y="5444309"/>
            <a:ext cx="1559385" cy="1005456"/>
          </a:xfrm>
          <a:prstGeom prst="roundRect">
            <a:avLst>
              <a:gd name="adj" fmla="val 732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D45CBB-387E-ED30-98CD-A7628791B3B5}"/>
              </a:ext>
            </a:extLst>
          </p:cNvPr>
          <p:cNvSpPr txBox="1"/>
          <p:nvPr/>
        </p:nvSpPr>
        <p:spPr>
          <a:xfrm>
            <a:off x="357239" y="6318834"/>
            <a:ext cx="1091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SILVER (ALS)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3B3233-6F11-6D83-6FE8-7362B61542F0}"/>
              </a:ext>
            </a:extLst>
          </p:cNvPr>
          <p:cNvSpPr txBox="1"/>
          <p:nvPr/>
        </p:nvSpPr>
        <p:spPr>
          <a:xfrm>
            <a:off x="357239" y="6664628"/>
            <a:ext cx="1504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</a:t>
            </a:r>
            <a:r>
              <a:rPr lang="en-US" sz="9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aluminium</a:t>
            </a:r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9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bright, modern interiors.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0C8184-857F-856E-16EF-077818630C04}"/>
              </a:ext>
            </a:extLst>
          </p:cNvPr>
          <p:cNvSpPr txBox="1"/>
          <p:nvPr/>
        </p:nvSpPr>
        <p:spPr>
          <a:xfrm>
            <a:off x="1901476" y="6318834"/>
            <a:ext cx="75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BROWN</a:t>
            </a:r>
          </a:p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(AL 10)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CCEB62-E5E1-7F23-5B57-3BEB9909A3C8}"/>
              </a:ext>
            </a:extLst>
          </p:cNvPr>
          <p:cNvSpPr txBox="1"/>
          <p:nvPr/>
        </p:nvSpPr>
        <p:spPr>
          <a:xfrm>
            <a:off x="1901476" y="6664628"/>
            <a:ext cx="1557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warm and elegant dark-brown coating</a:t>
            </a: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</a:t>
            </a:r>
            <a:r>
              <a:rPr lang="en-US" sz="9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cosy</a:t>
            </a:r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classic interiors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CA9506-E10C-C530-0C43-CC78F911CA70}"/>
              </a:ext>
            </a:extLst>
          </p:cNvPr>
          <p:cNvSpPr txBox="1"/>
          <p:nvPr/>
        </p:nvSpPr>
        <p:spPr>
          <a:xfrm>
            <a:off x="3433883" y="6322856"/>
            <a:ext cx="75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BLACK</a:t>
            </a:r>
          </a:p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(AL 50)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F43497-530A-E83D-3236-20FC8D9198DB}"/>
              </a:ext>
            </a:extLst>
          </p:cNvPr>
          <p:cNvSpPr txBox="1"/>
          <p:nvPr/>
        </p:nvSpPr>
        <p:spPr>
          <a:xfrm>
            <a:off x="3433883" y="6668650"/>
            <a:ext cx="15041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matte black </a:t>
            </a:r>
            <a:r>
              <a:rPr lang="en-US" sz="9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giving a character of luxury and modernity</a:t>
            </a: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luxurious and</a:t>
            </a: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modern interiors</a:t>
            </a: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1242-A6DA-0E76-3E0E-00138893D8AA}"/>
              </a:ext>
            </a:extLst>
          </p:cNvPr>
          <p:cNvSpPr txBox="1"/>
          <p:nvPr/>
        </p:nvSpPr>
        <p:spPr>
          <a:xfrm>
            <a:off x="5008143" y="6328994"/>
            <a:ext cx="75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OAK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F3CD81-CDE5-4083-F16B-4A61D9FCFF50}"/>
              </a:ext>
            </a:extLst>
          </p:cNvPr>
          <p:cNvSpPr txBox="1"/>
          <p:nvPr/>
        </p:nvSpPr>
        <p:spPr>
          <a:xfrm>
            <a:off x="5008143" y="6674788"/>
            <a:ext cx="14815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Natural oak</a:t>
            </a: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solid-wood grille</a:t>
            </a: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</a:t>
            </a:r>
            <a:r>
              <a:rPr lang="en-US" sz="9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cosy</a:t>
            </a:r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and harmonious interiors</a:t>
            </a:r>
          </a:p>
          <a:p>
            <a:endParaRPr lang="en-US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20CD3BB-2A1C-06BB-769B-ED2E58F492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r="9169"/>
          <a:stretch>
            <a:fillRect/>
          </a:stretch>
        </p:blipFill>
        <p:spPr>
          <a:xfrm>
            <a:off x="1861368" y="5439271"/>
            <a:ext cx="1435941" cy="935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DCF99F-8CEF-C32F-4C4C-4AA3595456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" r="12881"/>
          <a:stretch>
            <a:fillRect/>
          </a:stretch>
        </p:blipFill>
        <p:spPr>
          <a:xfrm>
            <a:off x="3410176" y="5439881"/>
            <a:ext cx="1557230" cy="1002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A8E355F-4FAE-5B68-B040-3CEF7AB84CFE}"/>
              </a:ext>
            </a:extLst>
          </p:cNvPr>
          <p:cNvCxnSpPr>
            <a:cxnSpLocks/>
          </p:cNvCxnSpPr>
          <p:nvPr/>
        </p:nvCxnSpPr>
        <p:spPr>
          <a:xfrm>
            <a:off x="4976763" y="5437197"/>
            <a:ext cx="0" cy="2159300"/>
          </a:xfrm>
          <a:prstGeom prst="line">
            <a:avLst/>
          </a:prstGeom>
          <a:ln w="6350">
            <a:solidFill>
              <a:srgbClr val="2323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F59EEA-DE0A-41AA-79FB-4E2F568FB052}"/>
              </a:ext>
            </a:extLst>
          </p:cNvPr>
          <p:cNvCxnSpPr>
            <a:cxnSpLocks/>
          </p:cNvCxnSpPr>
          <p:nvPr/>
        </p:nvCxnSpPr>
        <p:spPr>
          <a:xfrm>
            <a:off x="1857995" y="5437197"/>
            <a:ext cx="0" cy="2159300"/>
          </a:xfrm>
          <a:prstGeom prst="line">
            <a:avLst/>
          </a:prstGeom>
          <a:ln w="6350">
            <a:solidFill>
              <a:srgbClr val="2323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40DF26-E53A-58EF-534A-145CA383EC40}"/>
              </a:ext>
            </a:extLst>
          </p:cNvPr>
          <p:cNvCxnSpPr>
            <a:cxnSpLocks/>
          </p:cNvCxnSpPr>
          <p:nvPr/>
        </p:nvCxnSpPr>
        <p:spPr>
          <a:xfrm>
            <a:off x="3402660" y="5437197"/>
            <a:ext cx="0" cy="2159300"/>
          </a:xfrm>
          <a:prstGeom prst="line">
            <a:avLst/>
          </a:prstGeom>
          <a:ln w="6350">
            <a:solidFill>
              <a:srgbClr val="2323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F985836-3B7D-6D1F-EB34-E71E25D40385}"/>
              </a:ext>
            </a:extLst>
          </p:cNvPr>
          <p:cNvSpPr txBox="1"/>
          <p:nvPr/>
        </p:nvSpPr>
        <p:spPr>
          <a:xfrm>
            <a:off x="239392" y="246172"/>
            <a:ext cx="4664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DECORATIVE GRILLES</a:t>
            </a:r>
          </a:p>
          <a:p>
            <a:r>
              <a:rPr lang="en-US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THAT BECOME</a:t>
            </a:r>
          </a:p>
          <a:p>
            <a:r>
              <a:rPr lang="en-US" sz="2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 OF THE</a:t>
            </a:r>
            <a:r>
              <a:rPr lang="en-US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INTERIOR</a:t>
            </a:r>
            <a:endParaRPr lang="en-US" b="1" noProof="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4EA84F9-27B0-4B5D-40E8-4202CEAF892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17" y="5428906"/>
            <a:ext cx="1470204" cy="882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911816-A847-5287-696E-97CBD653C0FE}"/>
              </a:ext>
            </a:extLst>
          </p:cNvPr>
          <p:cNvCxnSpPr>
            <a:cxnSpLocks/>
          </p:cNvCxnSpPr>
          <p:nvPr/>
        </p:nvCxnSpPr>
        <p:spPr>
          <a:xfrm flipH="1">
            <a:off x="344488" y="1487418"/>
            <a:ext cx="85439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4522C1D-0417-439C-B5C2-BE575B1BD085}"/>
              </a:ext>
            </a:extLst>
          </p:cNvPr>
          <p:cNvSpPr txBox="1"/>
          <p:nvPr/>
        </p:nvSpPr>
        <p:spPr>
          <a:xfrm>
            <a:off x="3429631" y="9579329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7340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E835B-FAAF-6CCD-793C-672698EF8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93C7EF68-D83F-33DC-C0CF-1C5EE01CE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94" r="17017"/>
          <a:stretch>
            <a:fillRect/>
          </a:stretch>
        </p:blipFill>
        <p:spPr>
          <a:xfrm>
            <a:off x="3562806" y="1231277"/>
            <a:ext cx="2839032" cy="3024000"/>
          </a:xfrm>
          <a:prstGeom prst="roundRect">
            <a:avLst>
              <a:gd name="adj" fmla="val 249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955676-53CF-9581-F450-9179625DF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18" r="9713"/>
          <a:stretch>
            <a:fillRect/>
          </a:stretch>
        </p:blipFill>
        <p:spPr>
          <a:xfrm>
            <a:off x="401912" y="1224063"/>
            <a:ext cx="2829036" cy="3024000"/>
          </a:xfrm>
          <a:prstGeom prst="roundRect">
            <a:avLst>
              <a:gd name="adj" fmla="val 2876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558138-7CF4-9032-7C79-9647D3ADD087}"/>
              </a:ext>
            </a:extLst>
          </p:cNvPr>
          <p:cNvSpPr txBox="1"/>
          <p:nvPr/>
        </p:nvSpPr>
        <p:spPr>
          <a:xfrm>
            <a:off x="267983" y="4447905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GRILLE TYPES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B0CA0E-302E-FC4E-98C5-385225E0D2E9}"/>
              </a:ext>
            </a:extLst>
          </p:cNvPr>
          <p:cNvSpPr txBox="1"/>
          <p:nvPr/>
        </p:nvSpPr>
        <p:spPr>
          <a:xfrm>
            <a:off x="224151" y="351401"/>
            <a:ext cx="6371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DESIGN OPTIONS, TAILORED</a:t>
            </a:r>
          </a:p>
          <a:p>
            <a:r>
              <a:rPr lang="en-US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EVERY INTERIOR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BD8C44-0AC8-4FE7-E260-9B9746AADCDF}"/>
              </a:ext>
            </a:extLst>
          </p:cNvPr>
          <p:cNvSpPr/>
          <p:nvPr/>
        </p:nvSpPr>
        <p:spPr>
          <a:xfrm>
            <a:off x="350837" y="8481864"/>
            <a:ext cx="6156325" cy="869809"/>
          </a:xfrm>
          <a:prstGeom prst="roundRect">
            <a:avLst>
              <a:gd name="adj" fmla="val 4765"/>
            </a:avLst>
          </a:prstGeom>
          <a:solidFill>
            <a:srgbClr val="DFDDD6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954FC4-8754-C018-5317-65FE7F74C18A}"/>
              </a:ext>
            </a:extLst>
          </p:cNvPr>
          <p:cNvSpPr txBox="1"/>
          <p:nvPr/>
        </p:nvSpPr>
        <p:spPr>
          <a:xfrm>
            <a:off x="247011" y="4858168"/>
            <a:ext cx="2073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ROLL-UP ALUMINIUM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GRILLES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A3388E-6D31-18EC-6E7C-E68E7E38A337}"/>
              </a:ext>
            </a:extLst>
          </p:cNvPr>
          <p:cNvSpPr txBox="1"/>
          <p:nvPr/>
        </p:nvSpPr>
        <p:spPr>
          <a:xfrm>
            <a:off x="247011" y="5199143"/>
            <a:ext cx="20736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classic choice that ensures strength and timeless design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3DCAAF-E21C-E5EC-6B10-718D66018DDE}"/>
              </a:ext>
            </a:extLst>
          </p:cNvPr>
          <p:cNvSpPr txBox="1"/>
          <p:nvPr/>
        </p:nvSpPr>
        <p:spPr>
          <a:xfrm>
            <a:off x="267982" y="7176095"/>
            <a:ext cx="17802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PROFILE CROSS-SECTION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05804D-B305-E12E-C55E-516AC75A40C8}"/>
              </a:ext>
            </a:extLst>
          </p:cNvPr>
          <p:cNvSpPr txBox="1"/>
          <p:nvPr/>
        </p:nvSpPr>
        <p:spPr>
          <a:xfrm>
            <a:off x="2341460" y="4858168"/>
            <a:ext cx="2073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LINEAR ALUMINIUM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GRILLES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31A0E9-095B-F5B3-6187-5236F11C6156}"/>
              </a:ext>
            </a:extLst>
          </p:cNvPr>
          <p:cNvSpPr txBox="1"/>
          <p:nvPr/>
        </p:nvSpPr>
        <p:spPr>
          <a:xfrm>
            <a:off x="2341459" y="5194895"/>
            <a:ext cx="20480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Elegant lines that visually extend the space and create a seamless look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77B0F7-EAE7-79B8-8B36-D3E5467939D6}"/>
              </a:ext>
            </a:extLst>
          </p:cNvPr>
          <p:cNvSpPr txBox="1"/>
          <p:nvPr/>
        </p:nvSpPr>
        <p:spPr>
          <a:xfrm>
            <a:off x="2341460" y="7175699"/>
            <a:ext cx="18952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PROFILE CROSS-SECTION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F7CC8B-9EFC-3A74-DF09-7DD436F43DCB}"/>
              </a:ext>
            </a:extLst>
          </p:cNvPr>
          <p:cNvSpPr txBox="1"/>
          <p:nvPr/>
        </p:nvSpPr>
        <p:spPr>
          <a:xfrm>
            <a:off x="4478951" y="4858168"/>
            <a:ext cx="1528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WOODEN GRILLES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99F795-8AF3-50D0-CAE1-0D70FF8F5775}"/>
              </a:ext>
            </a:extLst>
          </p:cNvPr>
          <p:cNvSpPr txBox="1"/>
          <p:nvPr/>
        </p:nvSpPr>
        <p:spPr>
          <a:xfrm>
            <a:off x="4478950" y="5192187"/>
            <a:ext cx="1971767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2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natural beauty and warmth of wood, perfectly matching the highest-class interiors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544850-8AA1-C068-1A95-13F4B716B13F}"/>
              </a:ext>
            </a:extLst>
          </p:cNvPr>
          <p:cNvSpPr txBox="1"/>
          <p:nvPr/>
        </p:nvSpPr>
        <p:spPr>
          <a:xfrm>
            <a:off x="4435908" y="7176095"/>
            <a:ext cx="20563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PROFILE CROSS-SECTION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5775E11-1815-E665-9E95-9A8BEF982B17}"/>
              </a:ext>
            </a:extLst>
          </p:cNvPr>
          <p:cNvCxnSpPr>
            <a:cxnSpLocks/>
          </p:cNvCxnSpPr>
          <p:nvPr/>
        </p:nvCxnSpPr>
        <p:spPr>
          <a:xfrm>
            <a:off x="4425488" y="4934488"/>
            <a:ext cx="0" cy="3203019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94EC3F4-8DE2-F225-104A-916C9295FA52}"/>
              </a:ext>
            </a:extLst>
          </p:cNvPr>
          <p:cNvCxnSpPr>
            <a:cxnSpLocks/>
          </p:cNvCxnSpPr>
          <p:nvPr/>
        </p:nvCxnSpPr>
        <p:spPr>
          <a:xfrm>
            <a:off x="2331039" y="4934488"/>
            <a:ext cx="0" cy="3203019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799FEE7B-47CB-05D5-8C56-59AB7EA211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7" y="8476108"/>
            <a:ext cx="1359095" cy="906064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D781EB59-3FCF-A010-4F04-17F8F4725D5E}"/>
              </a:ext>
            </a:extLst>
          </p:cNvPr>
          <p:cNvGrpSpPr/>
          <p:nvPr/>
        </p:nvGrpSpPr>
        <p:grpSpPr>
          <a:xfrm>
            <a:off x="466120" y="8555959"/>
            <a:ext cx="2379418" cy="717199"/>
            <a:chOff x="328867" y="8360881"/>
            <a:chExt cx="2379418" cy="71719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64B8F56-06C6-1541-04AC-CA57FF7CC2C1}"/>
                </a:ext>
              </a:extLst>
            </p:cNvPr>
            <p:cNvSpPr txBox="1"/>
            <p:nvPr/>
          </p:nvSpPr>
          <p:spPr>
            <a:xfrm>
              <a:off x="328867" y="8360881"/>
              <a:ext cx="23794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CUSTOM SOLUTIONS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49EA0DA-44F4-7A93-7546-7AEE4B966796}"/>
                </a:ext>
              </a:extLst>
            </p:cNvPr>
            <p:cNvSpPr txBox="1"/>
            <p:nvPr/>
          </p:nvSpPr>
          <p:spPr>
            <a:xfrm>
              <a:off x="328870" y="8570249"/>
              <a:ext cx="200123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The length, width and </a:t>
              </a:r>
              <a:r>
                <a:rPr lang="en-US" sz="9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colour</a:t>
              </a:r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of the grilles can be adapted to your project needs</a:t>
              </a:r>
            </a:p>
          </p:txBody>
        </p:sp>
      </p:grp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4288549-3065-BD47-2EBE-AF782B2E7FC1}"/>
              </a:ext>
            </a:extLst>
          </p:cNvPr>
          <p:cNvCxnSpPr>
            <a:cxnSpLocks/>
          </p:cNvCxnSpPr>
          <p:nvPr/>
        </p:nvCxnSpPr>
        <p:spPr>
          <a:xfrm>
            <a:off x="2816856" y="8606633"/>
            <a:ext cx="0" cy="620270"/>
          </a:xfrm>
          <a:prstGeom prst="line">
            <a:avLst/>
          </a:prstGeom>
          <a:ln w="6350">
            <a:solidFill>
              <a:srgbClr val="2323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2206594-3E0F-CE01-7201-0466F501852F}"/>
              </a:ext>
            </a:extLst>
          </p:cNvPr>
          <p:cNvGrpSpPr/>
          <p:nvPr/>
        </p:nvGrpSpPr>
        <p:grpSpPr>
          <a:xfrm>
            <a:off x="2868190" y="8568852"/>
            <a:ext cx="2297124" cy="560461"/>
            <a:chOff x="328867" y="8360881"/>
            <a:chExt cx="2297124" cy="56046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0AEC7D-D55B-913C-B599-152E3E1FB9A4}"/>
                </a:ext>
              </a:extLst>
            </p:cNvPr>
            <p:cNvSpPr txBox="1"/>
            <p:nvPr/>
          </p:nvSpPr>
          <p:spPr>
            <a:xfrm>
              <a:off x="328867" y="8360881"/>
              <a:ext cx="229712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CREATED FOR ARCHITECTURE</a:t>
              </a:r>
              <a:endPara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D11D326-E560-D5E3-23AA-7009542019FE}"/>
                </a:ext>
              </a:extLst>
            </p:cNvPr>
            <p:cNvSpPr txBox="1"/>
            <p:nvPr/>
          </p:nvSpPr>
          <p:spPr>
            <a:xfrm>
              <a:off x="328870" y="8552010"/>
              <a:ext cx="1849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Created for people who create exceptional spaces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945890-AC54-1656-A901-1FA184611F14}"/>
              </a:ext>
            </a:extLst>
          </p:cNvPr>
          <p:cNvSpPr txBox="1"/>
          <p:nvPr/>
        </p:nvSpPr>
        <p:spPr>
          <a:xfrm>
            <a:off x="456786" y="3680121"/>
            <a:ext cx="13110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BLACK (AL 50)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9F8DAE-652D-6D04-A4A9-70DDA057C3ED}"/>
              </a:ext>
            </a:extLst>
          </p:cNvPr>
          <p:cNvSpPr txBox="1"/>
          <p:nvPr/>
        </p:nvSpPr>
        <p:spPr>
          <a:xfrm>
            <a:off x="456785" y="3871377"/>
            <a:ext cx="253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Created for modern architecture,</a:t>
            </a:r>
          </a:p>
          <a:p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where </a:t>
            </a:r>
            <a:r>
              <a:rPr lang="en-US" sz="900" noProof="0" dirty="0" err="1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colour</a:t>
            </a:r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creates character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A4046B-8AF6-C47A-37A4-07EB44479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11" y="7407644"/>
            <a:ext cx="1265324" cy="843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392380-B326-A2D6-F6E1-3F7C2793E0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15" y="7407644"/>
            <a:ext cx="1265324" cy="843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4B2E7A-1325-F5E2-D0E2-24C93F40E3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909" y="7391440"/>
            <a:ext cx="1265322" cy="8435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E7DCAD-5C7F-C299-9581-84EE704CCA43}"/>
              </a:ext>
            </a:extLst>
          </p:cNvPr>
          <p:cNvSpPr txBox="1"/>
          <p:nvPr/>
        </p:nvSpPr>
        <p:spPr>
          <a:xfrm>
            <a:off x="3639483" y="3695361"/>
            <a:ext cx="17425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OAK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284FFD-979A-C6A1-10EA-879DF8F3BEBD}"/>
              </a:ext>
            </a:extLst>
          </p:cNvPr>
          <p:cNvSpPr txBox="1"/>
          <p:nvPr/>
        </p:nvSpPr>
        <p:spPr>
          <a:xfrm>
            <a:off x="3639484" y="3886617"/>
            <a:ext cx="2894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natural choice for </a:t>
            </a:r>
            <a:r>
              <a:rPr lang="en-US" sz="900" noProof="0" dirty="0" err="1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cosy</a:t>
            </a:r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</a:t>
            </a:r>
          </a:p>
          <a:p>
            <a:r>
              <a:rPr lang="en-US" sz="9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for bright and harmonious interiors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0A0FB8F-0318-1360-8E7E-AA8404713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39" y="5879661"/>
            <a:ext cx="1945966" cy="1297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3832119-A8D3-972B-5809-1BAD83471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4"/>
          <a:stretch>
            <a:fillRect/>
          </a:stretch>
        </p:blipFill>
        <p:spPr>
          <a:xfrm>
            <a:off x="2467357" y="5787176"/>
            <a:ext cx="1915668" cy="151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44A0312-56F3-6E92-421C-791583951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89" y="5797296"/>
            <a:ext cx="1971769" cy="1183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3E694-DAC7-BB18-C413-862D48F99BF6}"/>
              </a:ext>
            </a:extLst>
          </p:cNvPr>
          <p:cNvCxnSpPr>
            <a:cxnSpLocks/>
          </p:cNvCxnSpPr>
          <p:nvPr/>
        </p:nvCxnSpPr>
        <p:spPr>
          <a:xfrm>
            <a:off x="280219" y="973388"/>
            <a:ext cx="6192000" cy="0"/>
          </a:xfrm>
          <a:prstGeom prst="line">
            <a:avLst/>
          </a:prstGeom>
          <a:ln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C1B326-65FE-12E8-F36E-F20DE62FF014}"/>
              </a:ext>
            </a:extLst>
          </p:cNvPr>
          <p:cNvCxnSpPr>
            <a:cxnSpLocks/>
          </p:cNvCxnSpPr>
          <p:nvPr/>
        </p:nvCxnSpPr>
        <p:spPr>
          <a:xfrm>
            <a:off x="280219" y="4763732"/>
            <a:ext cx="6192000" cy="0"/>
          </a:xfrm>
          <a:prstGeom prst="line">
            <a:avLst/>
          </a:prstGeom>
          <a:ln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9068B93-35E0-4310-B10A-30BD9455F0C7}"/>
              </a:ext>
            </a:extLst>
          </p:cNvPr>
          <p:cNvSpPr txBox="1"/>
          <p:nvPr/>
        </p:nvSpPr>
        <p:spPr>
          <a:xfrm>
            <a:off x="29141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11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TRENCH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HEATERS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</a:t>
            </a:r>
            <a:endParaRPr lang="en-US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6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57338-8A64-229B-5B97-2923C2CB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DE5303-50C9-F57C-CFBD-A0472C0CA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3"/>
          <a:stretch>
            <a:fillRect/>
          </a:stretch>
        </p:blipFill>
        <p:spPr>
          <a:xfrm>
            <a:off x="1670933" y="0"/>
            <a:ext cx="5187067" cy="4953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4784CA-D80D-3F6D-80D1-0411CA114E58}"/>
              </a:ext>
            </a:extLst>
          </p:cNvPr>
          <p:cNvSpPr/>
          <p:nvPr/>
        </p:nvSpPr>
        <p:spPr>
          <a:xfrm>
            <a:off x="846054" y="9224"/>
            <a:ext cx="5275263" cy="4953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84D3D-19D9-6820-9398-179B31DB6A35}"/>
              </a:ext>
            </a:extLst>
          </p:cNvPr>
          <p:cNvSpPr txBox="1"/>
          <p:nvPr/>
        </p:nvSpPr>
        <p:spPr>
          <a:xfrm>
            <a:off x="239391" y="388732"/>
            <a:ext cx="366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REAL PROJECTS</a:t>
            </a:r>
            <a:endParaRPr lang="en-US" sz="27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58210-CC80-9C57-912F-BDF73AF7ED18}"/>
              </a:ext>
            </a:extLst>
          </p:cNvPr>
          <p:cNvSpPr txBox="1"/>
          <p:nvPr/>
        </p:nvSpPr>
        <p:spPr>
          <a:xfrm>
            <a:off x="247011" y="1133700"/>
            <a:ext cx="3339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</a:t>
            </a:r>
            <a:r>
              <a:rPr lang="en-US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trench heaters are chosen in prestigious buildings worldwide, where comfort, reliability and architectural aesthetics matter most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B6450A-1E68-E842-EF8D-27228AC9C852}"/>
              </a:ext>
            </a:extLst>
          </p:cNvPr>
          <p:cNvCxnSpPr>
            <a:cxnSpLocks/>
          </p:cNvCxnSpPr>
          <p:nvPr/>
        </p:nvCxnSpPr>
        <p:spPr>
          <a:xfrm flipH="1">
            <a:off x="344488" y="882400"/>
            <a:ext cx="879628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C916F83-4E57-0481-14DD-3AC618DEED75}"/>
              </a:ext>
            </a:extLst>
          </p:cNvPr>
          <p:cNvSpPr txBox="1"/>
          <p:nvPr/>
        </p:nvSpPr>
        <p:spPr>
          <a:xfrm>
            <a:off x="254683" y="2769047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RIGA, LATVIA</a:t>
            </a:r>
          </a:p>
          <a:p>
            <a:r>
              <a:rPr lang="en-US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ADMINISTRATIVE BUILDING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62D9CD-6892-EAB7-653C-507F3F88980E}"/>
              </a:ext>
            </a:extLst>
          </p:cNvPr>
          <p:cNvCxnSpPr>
            <a:cxnSpLocks/>
          </p:cNvCxnSpPr>
          <p:nvPr/>
        </p:nvCxnSpPr>
        <p:spPr>
          <a:xfrm flipH="1">
            <a:off x="324168" y="4953601"/>
            <a:ext cx="6236970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C5FD79-FECA-A626-4FB5-FE8CC970D4D1}"/>
              </a:ext>
            </a:extLst>
          </p:cNvPr>
          <p:cNvCxnSpPr>
            <a:cxnSpLocks/>
          </p:cNvCxnSpPr>
          <p:nvPr/>
        </p:nvCxnSpPr>
        <p:spPr>
          <a:xfrm flipH="1">
            <a:off x="352074" y="2700203"/>
            <a:ext cx="3088941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E2C2DB-21CB-2535-FE7E-CF91B92C2A32}"/>
              </a:ext>
            </a:extLst>
          </p:cNvPr>
          <p:cNvGrpSpPr/>
          <p:nvPr/>
        </p:nvGrpSpPr>
        <p:grpSpPr>
          <a:xfrm>
            <a:off x="284058" y="3270896"/>
            <a:ext cx="2613449" cy="436580"/>
            <a:chOff x="355178" y="2932439"/>
            <a:chExt cx="2613449" cy="4365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0D5AE3-D89E-9F1B-B2C0-C0D9D6754107}"/>
                </a:ext>
              </a:extLst>
            </p:cNvPr>
            <p:cNvSpPr txBox="1"/>
            <p:nvPr/>
          </p:nvSpPr>
          <p:spPr>
            <a:xfrm>
              <a:off x="846054" y="29506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Offices</a:t>
              </a:r>
            </a:p>
          </p:txBody>
        </p:sp>
        <p:pic>
          <p:nvPicPr>
            <p:cNvPr id="23" name="Graphic 22" descr="Building outline">
              <a:extLst>
                <a:ext uri="{FF2B5EF4-FFF2-40B4-BE49-F238E27FC236}">
                  <a16:creationId xmlns:a16="http://schemas.microsoft.com/office/drawing/2014/main" id="{8E73ADA8-5F0F-1C99-6DDF-7C1FD54EC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B34EF3-A936-1481-1A85-2DD932869620}"/>
              </a:ext>
            </a:extLst>
          </p:cNvPr>
          <p:cNvGrpSpPr/>
          <p:nvPr/>
        </p:nvGrpSpPr>
        <p:grpSpPr>
          <a:xfrm>
            <a:off x="333975" y="3755883"/>
            <a:ext cx="2563532" cy="400110"/>
            <a:chOff x="405095" y="3341474"/>
            <a:chExt cx="2563532" cy="4001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4653EB-5CA3-D5DC-EA1A-10AE1B2F46A5}"/>
                </a:ext>
              </a:extLst>
            </p:cNvPr>
            <p:cNvSpPr txBox="1"/>
            <p:nvPr/>
          </p:nvSpPr>
          <p:spPr>
            <a:xfrm>
              <a:off x="846054" y="33414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FC</a:t>
              </a:r>
            </a:p>
          </p:txBody>
        </p:sp>
        <p:pic>
          <p:nvPicPr>
            <p:cNvPr id="24" name="Graphic 23" descr="Cube outline">
              <a:extLst>
                <a:ext uri="{FF2B5EF4-FFF2-40B4-BE49-F238E27FC236}">
                  <a16:creationId xmlns:a16="http://schemas.microsoft.com/office/drawing/2014/main" id="{E8402BC0-7985-DF4C-274B-BA4D75AE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03C940-DF33-7B2E-DBCD-5E52B065C333}"/>
              </a:ext>
            </a:extLst>
          </p:cNvPr>
          <p:cNvGrpSpPr/>
          <p:nvPr/>
        </p:nvGrpSpPr>
        <p:grpSpPr>
          <a:xfrm>
            <a:off x="381104" y="4204400"/>
            <a:ext cx="2516403" cy="400110"/>
            <a:chOff x="452224" y="3726502"/>
            <a:chExt cx="2516403" cy="4001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487B4B-E062-CE58-52BB-8B4F47D857B3}"/>
                </a:ext>
              </a:extLst>
            </p:cNvPr>
            <p:cNvSpPr txBox="1"/>
            <p:nvPr/>
          </p:nvSpPr>
          <p:spPr>
            <a:xfrm>
              <a:off x="846054" y="3726502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Linear, </a:t>
              </a:r>
              <a:r>
                <a:rPr lang="en-US" sz="1000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F9274BC-58CA-45E5-CDB2-E717C908EEAE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3CFE35-B5E9-A337-26C8-EA89464D84F2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FF4A6AD0-217D-0117-67DE-BB39F9E19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D4F4C7-DC54-5D63-BA07-43BEBDB4F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E1B633A-3775-6C94-D324-6EF89834C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053A8CB-C889-3646-AC65-37601D0828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304FEDD-0EAF-1F99-3DD1-75E4D8F39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3123831-6539-9B8E-31A8-EC111526B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36B44BA-B4F8-2852-FB0A-E9B15BCC4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22AF8E-C788-D9C8-0324-8D3D9E8C83D8}"/>
              </a:ext>
            </a:extLst>
          </p:cNvPr>
          <p:cNvSpPr txBox="1"/>
          <p:nvPr/>
        </p:nvSpPr>
        <p:spPr>
          <a:xfrm>
            <a:off x="266940" y="7030176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PRIVATE HOUSE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VILNIUS, LITHUANIA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CC02D07-92A1-1684-9F94-30E2DD5DC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5547219"/>
            <a:ext cx="1911032" cy="1365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E265D076-26E3-87D4-69E1-2E4E345C02E3}"/>
              </a:ext>
            </a:extLst>
          </p:cNvPr>
          <p:cNvGrpSpPr/>
          <p:nvPr/>
        </p:nvGrpSpPr>
        <p:grpSpPr>
          <a:xfrm>
            <a:off x="266940" y="7625858"/>
            <a:ext cx="1931353" cy="436580"/>
            <a:chOff x="355178" y="2932439"/>
            <a:chExt cx="1931353" cy="43658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BACA042-4D20-128F-C9F4-C6101DDD893D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Residential</a:t>
              </a:r>
            </a:p>
          </p:txBody>
        </p:sp>
        <p:pic>
          <p:nvPicPr>
            <p:cNvPr id="45" name="Graphic 44" descr="Building outline">
              <a:extLst>
                <a:ext uri="{FF2B5EF4-FFF2-40B4-BE49-F238E27FC236}">
                  <a16:creationId xmlns:a16="http://schemas.microsoft.com/office/drawing/2014/main" id="{2ADF98AF-502F-1877-6CA2-8C5FACF1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FD562B-BCB8-6BD8-4F84-8E72F539978C}"/>
              </a:ext>
            </a:extLst>
          </p:cNvPr>
          <p:cNvGrpSpPr/>
          <p:nvPr/>
        </p:nvGrpSpPr>
        <p:grpSpPr>
          <a:xfrm>
            <a:off x="316857" y="8057505"/>
            <a:ext cx="1978480" cy="400110"/>
            <a:chOff x="405095" y="3341474"/>
            <a:chExt cx="1978480" cy="4001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D0855A-3E6F-A865-704C-813D5250DBC2}"/>
                </a:ext>
              </a:extLst>
            </p:cNvPr>
            <p:cNvSpPr txBox="1"/>
            <p:nvPr/>
          </p:nvSpPr>
          <p:spPr>
            <a:xfrm>
              <a:off x="846054" y="3341474"/>
              <a:ext cx="15375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FC</a:t>
              </a:r>
            </a:p>
          </p:txBody>
        </p:sp>
        <p:pic>
          <p:nvPicPr>
            <p:cNvPr id="48" name="Graphic 47" descr="Cube outline">
              <a:extLst>
                <a:ext uri="{FF2B5EF4-FFF2-40B4-BE49-F238E27FC236}">
                  <a16:creationId xmlns:a16="http://schemas.microsoft.com/office/drawing/2014/main" id="{5D440B67-85EB-A7B6-CE48-669153C3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EFE8EE6-AF1B-5773-A529-2EBDED3C9604}"/>
              </a:ext>
            </a:extLst>
          </p:cNvPr>
          <p:cNvGrpSpPr/>
          <p:nvPr/>
        </p:nvGrpSpPr>
        <p:grpSpPr>
          <a:xfrm>
            <a:off x="363986" y="8417122"/>
            <a:ext cx="1834307" cy="400110"/>
            <a:chOff x="452224" y="3690942"/>
            <a:chExt cx="1834307" cy="40011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8443A5-C512-39BA-D697-7118A8C27887}"/>
                </a:ext>
              </a:extLst>
            </p:cNvPr>
            <p:cNvSpPr txBox="1"/>
            <p:nvPr/>
          </p:nvSpPr>
          <p:spPr>
            <a:xfrm>
              <a:off x="846055" y="369094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Roll-up, </a:t>
              </a:r>
              <a:r>
                <a:rPr lang="en-US" sz="1000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E95E8A-1281-A3C9-FB20-9475596CA221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2AE7E6C-BB94-624E-511A-65E6F8189253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65762DC-61CD-18F7-50B0-C54EB0F24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939ECE0-3F16-7DFD-4DE2-73866BCABC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4419FF6-E285-2604-5182-912647CBA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5AC2D03-5F42-B1EE-2CE3-F6CD889CC2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1B710BE-7F92-41BE-6672-07D678F4B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448880E-5475-E409-FAC2-8BF976C31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883DFFB-85E8-B4DC-B3B3-EC831AF6C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A0BB2E-B999-B11B-23E9-B86CDF1240EA}"/>
              </a:ext>
            </a:extLst>
          </p:cNvPr>
          <p:cNvSpPr txBox="1"/>
          <p:nvPr/>
        </p:nvSpPr>
        <p:spPr>
          <a:xfrm>
            <a:off x="2343335" y="7030176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HOTEL "BRITAN</a:t>
            </a:r>
            <a:r>
              <a:rPr lang="lt-LT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</a:t>
            </a:r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IA"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TRONDHEIM, NORWAY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07DA3F-ED32-B061-770B-EABD8EAC1DC8}"/>
              </a:ext>
            </a:extLst>
          </p:cNvPr>
          <p:cNvGrpSpPr/>
          <p:nvPr/>
        </p:nvGrpSpPr>
        <p:grpSpPr>
          <a:xfrm>
            <a:off x="2327123" y="7625858"/>
            <a:ext cx="1931353" cy="436580"/>
            <a:chOff x="355178" y="2932439"/>
            <a:chExt cx="1931353" cy="4365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681697-69F0-2946-6635-221A1198334E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Hotel</a:t>
              </a:r>
            </a:p>
          </p:txBody>
        </p:sp>
        <p:pic>
          <p:nvPicPr>
            <p:cNvPr id="62" name="Graphic 61" descr="Building outline">
              <a:extLst>
                <a:ext uri="{FF2B5EF4-FFF2-40B4-BE49-F238E27FC236}">
                  <a16:creationId xmlns:a16="http://schemas.microsoft.com/office/drawing/2014/main" id="{DFA46AC3-91AF-DA37-6F43-B4BC337C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CFB3EF-3405-E126-F7C3-F8B2F2948E8C}"/>
              </a:ext>
            </a:extLst>
          </p:cNvPr>
          <p:cNvGrpSpPr/>
          <p:nvPr/>
        </p:nvGrpSpPr>
        <p:grpSpPr>
          <a:xfrm>
            <a:off x="2377040" y="8057505"/>
            <a:ext cx="1881436" cy="400110"/>
            <a:chOff x="405095" y="3341474"/>
            <a:chExt cx="1881436" cy="4001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C0A3DA8-BF3C-4FFE-5F2A-C5CAE3DE4276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FC</a:t>
              </a:r>
            </a:p>
          </p:txBody>
        </p:sp>
        <p:pic>
          <p:nvPicPr>
            <p:cNvPr id="65" name="Graphic 64" descr="Cube outline">
              <a:extLst>
                <a:ext uri="{FF2B5EF4-FFF2-40B4-BE49-F238E27FC236}">
                  <a16:creationId xmlns:a16="http://schemas.microsoft.com/office/drawing/2014/main" id="{C2F20D49-9FB9-8154-31E5-D729AF0A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CA7C6F-5E66-298B-1D52-DC4D00A132A6}"/>
              </a:ext>
            </a:extLst>
          </p:cNvPr>
          <p:cNvGrpSpPr/>
          <p:nvPr/>
        </p:nvGrpSpPr>
        <p:grpSpPr>
          <a:xfrm>
            <a:off x="2424169" y="8427282"/>
            <a:ext cx="1954643" cy="400110"/>
            <a:chOff x="452224" y="3701102"/>
            <a:chExt cx="1954643" cy="40011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F77AA3-1EC5-C01A-F4FC-DCEEE156A5C7}"/>
                </a:ext>
              </a:extLst>
            </p:cNvPr>
            <p:cNvSpPr txBox="1"/>
            <p:nvPr/>
          </p:nvSpPr>
          <p:spPr>
            <a:xfrm>
              <a:off x="846055" y="3701102"/>
              <a:ext cx="15608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Roll-up, </a:t>
              </a:r>
              <a:r>
                <a:rPr lang="en-US" sz="1000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E21A068-1BE1-44B2-60A9-6167DD4B521A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4653C2B-D586-7A75-234E-77031A81D4A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4599969-1BD1-3D87-678F-4B897EBB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60C59EC-82FA-53D5-9B74-CB8DE5BFC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E12029D-7A91-6575-19B5-14A4C35685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16FB8A3-E18A-2B78-1C7D-2F80A1BC7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6993DA4-4E79-25F4-9EB3-29AD44BFD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1E42EB1-3341-DF21-EF95-F7EFE6901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DD5343-21CE-7C51-4E27-FF1030D5E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F539191-171C-DE67-462C-FC0E557FBFEE}"/>
              </a:ext>
            </a:extLst>
          </p:cNvPr>
          <p:cNvSpPr txBox="1"/>
          <p:nvPr/>
        </p:nvSpPr>
        <p:spPr>
          <a:xfrm>
            <a:off x="4460514" y="7030176"/>
            <a:ext cx="22146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RESTAURANT "THE PAVILION"</a:t>
            </a:r>
          </a:p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LONDON, UK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E8D1CAB-C8CF-B323-0CE1-A7174EF95388}"/>
              </a:ext>
            </a:extLst>
          </p:cNvPr>
          <p:cNvGrpSpPr/>
          <p:nvPr/>
        </p:nvGrpSpPr>
        <p:grpSpPr>
          <a:xfrm>
            <a:off x="4410597" y="7625858"/>
            <a:ext cx="1931353" cy="436580"/>
            <a:chOff x="355178" y="2932439"/>
            <a:chExt cx="1931353" cy="43658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AD461D-7860-1748-1E2B-DC3932E6E563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Application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Restaurant</a:t>
              </a:r>
            </a:p>
          </p:txBody>
        </p:sp>
        <p:pic>
          <p:nvPicPr>
            <p:cNvPr id="79" name="Graphic 78" descr="Building outline">
              <a:extLst>
                <a:ext uri="{FF2B5EF4-FFF2-40B4-BE49-F238E27FC236}">
                  <a16:creationId xmlns:a16="http://schemas.microsoft.com/office/drawing/2014/main" id="{EFDD4E9E-921F-5CFA-5427-93388F917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BCC667-677F-4C3E-0BFA-4DA3F757574B}"/>
              </a:ext>
            </a:extLst>
          </p:cNvPr>
          <p:cNvGrpSpPr/>
          <p:nvPr/>
        </p:nvGrpSpPr>
        <p:grpSpPr>
          <a:xfrm>
            <a:off x="4460514" y="8057505"/>
            <a:ext cx="1881436" cy="400110"/>
            <a:chOff x="405095" y="3341474"/>
            <a:chExt cx="1881436" cy="40011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3F49DC-23E1-E6C6-6350-AA0923F985C2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FC</a:t>
              </a:r>
            </a:p>
          </p:txBody>
        </p:sp>
        <p:pic>
          <p:nvPicPr>
            <p:cNvPr id="82" name="Graphic 81" descr="Cube outline">
              <a:extLst>
                <a:ext uri="{FF2B5EF4-FFF2-40B4-BE49-F238E27FC236}">
                  <a16:creationId xmlns:a16="http://schemas.microsoft.com/office/drawing/2014/main" id="{6E4DFB96-4A04-AF36-9EB7-E773FA6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3167064-61B1-F8AF-4AC5-F900F26C6FB0}"/>
              </a:ext>
            </a:extLst>
          </p:cNvPr>
          <p:cNvGrpSpPr/>
          <p:nvPr/>
        </p:nvGrpSpPr>
        <p:grpSpPr>
          <a:xfrm>
            <a:off x="4507643" y="8427282"/>
            <a:ext cx="1834307" cy="400110"/>
            <a:chOff x="452224" y="3701102"/>
            <a:chExt cx="1834307" cy="40011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505245-FC34-040D-3571-9514051F0517}"/>
                </a:ext>
              </a:extLst>
            </p:cNvPr>
            <p:cNvSpPr txBox="1"/>
            <p:nvPr/>
          </p:nvSpPr>
          <p:spPr>
            <a:xfrm>
              <a:off x="846055" y="3701102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Grilles</a:t>
              </a:r>
            </a:p>
            <a:p>
              <a:r>
                <a:rPr lang="en-US" sz="10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Linear, </a:t>
              </a:r>
              <a:r>
                <a:rPr lang="en-US" sz="1000" noProof="0" dirty="0" err="1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aluminium</a:t>
              </a:r>
              <a:endParaRPr lang="en-US" sz="100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D431F1-1CFA-B4AE-16E7-475AC09C84BC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62B9857-6808-9686-8097-E5AE990B562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742EE17-8E02-703A-898B-5C739B4E4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4E4213B-0F37-F541-758A-480999EEC6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E0BBD48-3BE4-C627-63B1-BB9B4811B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BABBCAA-2053-6C8F-BB42-DF6B1E16C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E1A8898-8D14-2369-933E-FCD23F0D2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24EAC56-D79D-01DA-8B71-B85F590ABB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09BA03-049A-104D-BB50-8CBC885DD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96" name="Picture 95" descr="Gordon Ramsay's Bread Street Kitchen &amp; Bar opening at Stratford Cross'  Pavilion - Hospitality &amp; Catering News">
            <a:extLst>
              <a:ext uri="{FF2B5EF4-FFF2-40B4-BE49-F238E27FC236}">
                <a16:creationId xmlns:a16="http://schemas.microsoft.com/office/drawing/2014/main" id="{A07518CA-BD7E-4901-5DEE-A912B56488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175" y="5547219"/>
            <a:ext cx="1911032" cy="1373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7" name="Picture 96" descr="Britannia Hotel - Trondheim, Norway : The Leading Hotels of the World">
            <a:extLst>
              <a:ext uri="{FF2B5EF4-FFF2-40B4-BE49-F238E27FC236}">
                <a16:creationId xmlns:a16="http://schemas.microsoft.com/office/drawing/2014/main" id="{B05A63AA-DD20-E9A7-8EC6-3030DE2780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7040" y="5547994"/>
            <a:ext cx="2046371" cy="1364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FE7F3DD4-DEA4-4640-950C-4ADAA2BDDFBC}"/>
              </a:ext>
            </a:extLst>
          </p:cNvPr>
          <p:cNvSpPr txBox="1"/>
          <p:nvPr/>
        </p:nvSpPr>
        <p:spPr>
          <a:xfrm>
            <a:off x="3483685" y="9536397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TRENCH HEATERS F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</a:t>
            </a:r>
            <a:r>
              <a:rPr lang="lt-LT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12</a:t>
            </a:r>
            <a:endParaRPr lang="en-US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97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21E9-C730-22C6-4024-DA1A3B20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00239-B578-0D24-BACA-BBD093C0C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b="4676"/>
          <a:stretch>
            <a:fillRect/>
          </a:stretch>
        </p:blipFill>
        <p:spPr>
          <a:xfrm>
            <a:off x="1" y="1"/>
            <a:ext cx="6858000" cy="34984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B0285D-1462-3EF9-A773-4A4A510D5C7C}"/>
              </a:ext>
            </a:extLst>
          </p:cNvPr>
          <p:cNvSpPr/>
          <p:nvPr/>
        </p:nvSpPr>
        <p:spPr>
          <a:xfrm>
            <a:off x="-1" y="6410"/>
            <a:ext cx="6857999" cy="349116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4AFB3C5-EABD-DB46-FD01-EA0E5F3E29DE}"/>
              </a:ext>
            </a:extLst>
          </p:cNvPr>
          <p:cNvGrpSpPr/>
          <p:nvPr/>
        </p:nvGrpSpPr>
        <p:grpSpPr>
          <a:xfrm>
            <a:off x="239391" y="394481"/>
            <a:ext cx="3661097" cy="2644010"/>
            <a:chOff x="239391" y="1007448"/>
            <a:chExt cx="3661097" cy="23564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79BD70-F226-069C-AC36-14849B3AF4F9}"/>
                </a:ext>
              </a:extLst>
            </p:cNvPr>
            <p:cNvSpPr txBox="1"/>
            <p:nvPr/>
          </p:nvSpPr>
          <p:spPr>
            <a:xfrm>
              <a:off x="239391" y="1007448"/>
              <a:ext cx="3661097" cy="466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ABOUT KONVEKA</a:t>
              </a:r>
              <a:endParaRPr lang="en-US" sz="27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633A54-9133-6F27-29F9-0078C4B5B6A5}"/>
                </a:ext>
              </a:extLst>
            </p:cNvPr>
            <p:cNvSpPr txBox="1"/>
            <p:nvPr/>
          </p:nvSpPr>
          <p:spPr>
            <a:xfrm>
              <a:off x="247012" y="1609534"/>
              <a:ext cx="333554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en-US" sz="12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</a:t>
              </a:r>
              <a:r>
                <a:rPr lang="en-US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is a Lithuanian engineering company that has been creating top-quality trench </a:t>
              </a:r>
              <a:r>
                <a:rPr lang="lt-LT" sz="12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heaters</a:t>
              </a:r>
              <a:r>
                <a:rPr lang="en-US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for contemporary architecture for more than 20 years.</a:t>
              </a:r>
            </a:p>
            <a:p>
              <a:endPara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endParaRPr lang="en-US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en-US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solutions combine efficiency, reliability and aesthetics - so that buildings are not only functional but also inspiring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2FDD5A-5347-C8DC-7EE1-09C5B3823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88" y="1467330"/>
              <a:ext cx="909125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F618B8-F6A5-55A2-8AF6-C3F28F285650}"/>
              </a:ext>
            </a:extLst>
          </p:cNvPr>
          <p:cNvGrpSpPr/>
          <p:nvPr/>
        </p:nvGrpSpPr>
        <p:grpSpPr>
          <a:xfrm>
            <a:off x="140207" y="3625064"/>
            <a:ext cx="1665229" cy="1919402"/>
            <a:chOff x="140207" y="4252017"/>
            <a:chExt cx="1665229" cy="19194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9BAB5B-E7BA-D796-8656-1836B5977C20}"/>
                </a:ext>
              </a:extLst>
            </p:cNvPr>
            <p:cNvSpPr txBox="1"/>
            <p:nvPr/>
          </p:nvSpPr>
          <p:spPr>
            <a:xfrm>
              <a:off x="140207" y="5525088"/>
              <a:ext cx="16652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For </a:t>
              </a:r>
              <a:r>
                <a:rPr lang="lt-LT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more than </a:t>
              </a:r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two decades we have specialized in the field of convectors and fan coils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CD9EF0-8C0F-98D5-79F4-38B9B9F4ECCC}"/>
                </a:ext>
              </a:extLst>
            </p:cNvPr>
            <p:cNvSpPr txBox="1"/>
            <p:nvPr/>
          </p:nvSpPr>
          <p:spPr>
            <a:xfrm>
              <a:off x="243840" y="4775613"/>
              <a:ext cx="1449245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20+</a:t>
              </a:r>
            </a:p>
            <a:p>
              <a:pPr algn="ctr"/>
              <a:r>
                <a:rPr lang="en-US" sz="9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YEARS OF EXPERIENCE</a:t>
              </a:r>
              <a:endParaRPr lang="en-US" sz="1000" b="1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0" name="Graphic 49" descr="Daily calendar outline">
              <a:extLst>
                <a:ext uri="{FF2B5EF4-FFF2-40B4-BE49-F238E27FC236}">
                  <a16:creationId xmlns:a16="http://schemas.microsoft.com/office/drawing/2014/main" id="{BCDC7ED4-C157-01F1-40FF-E5C63F0B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2102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92C1D47-6410-7D54-2E6B-362119879F69}"/>
              </a:ext>
            </a:extLst>
          </p:cNvPr>
          <p:cNvGrpSpPr/>
          <p:nvPr/>
        </p:nvGrpSpPr>
        <p:grpSpPr>
          <a:xfrm>
            <a:off x="1662128" y="3625064"/>
            <a:ext cx="1355392" cy="1638641"/>
            <a:chOff x="1808734" y="4252017"/>
            <a:chExt cx="1355392" cy="163864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5BD5C3-828E-72B6-1993-F484D6E72287}"/>
                </a:ext>
              </a:extLst>
            </p:cNvPr>
            <p:cNvSpPr txBox="1"/>
            <p:nvPr/>
          </p:nvSpPr>
          <p:spPr>
            <a:xfrm>
              <a:off x="1808734" y="5521326"/>
              <a:ext cx="1355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products are used worldwide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705E096-A7EE-4EBF-CB11-44AD0DE53C16}"/>
                </a:ext>
              </a:extLst>
            </p:cNvPr>
            <p:cNvSpPr txBox="1"/>
            <p:nvPr/>
          </p:nvSpPr>
          <p:spPr>
            <a:xfrm>
              <a:off x="1924892" y="4775613"/>
              <a:ext cx="9730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30+</a:t>
              </a:r>
            </a:p>
            <a:p>
              <a:pPr algn="ctr"/>
              <a:r>
                <a:rPr lang="en-US" sz="9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COUNTRIES</a:t>
              </a:r>
            </a:p>
          </p:txBody>
        </p:sp>
        <p:pic>
          <p:nvPicPr>
            <p:cNvPr id="55" name="Graphic 54" descr="World outline">
              <a:extLst>
                <a:ext uri="{FF2B5EF4-FFF2-40B4-BE49-F238E27FC236}">
                  <a16:creationId xmlns:a16="http://schemas.microsoft.com/office/drawing/2014/main" id="{D52CF6AF-7093-C59E-C4F9-AB3E1D3AF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99017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1EC452C-CFBD-D49C-E88B-A333B84F4FCB}"/>
              </a:ext>
            </a:extLst>
          </p:cNvPr>
          <p:cNvGrpSpPr/>
          <p:nvPr/>
        </p:nvGrpSpPr>
        <p:grpSpPr>
          <a:xfrm>
            <a:off x="2885293" y="3578661"/>
            <a:ext cx="2048593" cy="1950256"/>
            <a:chOff x="2825889" y="4205614"/>
            <a:chExt cx="2048593" cy="195025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AA0282B-66EC-42F6-142F-92B556E3D161}"/>
                </a:ext>
              </a:extLst>
            </p:cNvPr>
            <p:cNvSpPr txBox="1"/>
            <p:nvPr/>
          </p:nvSpPr>
          <p:spPr>
            <a:xfrm>
              <a:off x="2977687" y="5509539"/>
              <a:ext cx="1744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Reliable solutions in residential, commercial and public buildings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8CF1F78-9B42-86FB-52C5-B20C02D76048}"/>
                </a:ext>
              </a:extLst>
            </p:cNvPr>
            <p:cNvSpPr txBox="1"/>
            <p:nvPr/>
          </p:nvSpPr>
          <p:spPr>
            <a:xfrm>
              <a:off x="2825889" y="4775613"/>
              <a:ext cx="2048593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1 000+</a:t>
              </a:r>
            </a:p>
            <a:p>
              <a:pPr algn="ctr"/>
              <a:r>
                <a:rPr lang="en-US" sz="9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COMPLETED PROJECTS</a:t>
              </a:r>
            </a:p>
          </p:txBody>
        </p:sp>
        <p:pic>
          <p:nvPicPr>
            <p:cNvPr id="85" name="Graphic 84" descr="City outline">
              <a:extLst>
                <a:ext uri="{FF2B5EF4-FFF2-40B4-BE49-F238E27FC236}">
                  <a16:creationId xmlns:a16="http://schemas.microsoft.com/office/drawing/2014/main" id="{E3F94356-8499-9BB4-81B4-28072874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10941" y="4205614"/>
              <a:ext cx="678488" cy="6784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3EA4D2-04D1-3EB6-FC91-3E5CBDEB8918}"/>
              </a:ext>
            </a:extLst>
          </p:cNvPr>
          <p:cNvGrpSpPr/>
          <p:nvPr/>
        </p:nvGrpSpPr>
        <p:grpSpPr>
          <a:xfrm>
            <a:off x="4951698" y="3680961"/>
            <a:ext cx="1637891" cy="1721242"/>
            <a:chOff x="4892253" y="4307914"/>
            <a:chExt cx="1637891" cy="172124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0691C0-23F3-84FD-CA73-EF0CC3E2DD96}"/>
                </a:ext>
              </a:extLst>
            </p:cNvPr>
            <p:cNvSpPr txBox="1"/>
            <p:nvPr/>
          </p:nvSpPr>
          <p:spPr>
            <a:xfrm>
              <a:off x="4960202" y="5521325"/>
              <a:ext cx="150199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Created in Lithuania, to the highest quality standards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EE727E-AA20-9064-C187-E6BE30B908D2}"/>
                </a:ext>
              </a:extLst>
            </p:cNvPr>
            <p:cNvSpPr txBox="1"/>
            <p:nvPr/>
          </p:nvSpPr>
          <p:spPr>
            <a:xfrm>
              <a:off x="4892253" y="4914113"/>
              <a:ext cx="1637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EUROPEAN ENGINEERING</a:t>
              </a:r>
            </a:p>
          </p:txBody>
        </p:sp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9638179C-339E-164D-D425-8BC615C2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52928" y="4307914"/>
              <a:ext cx="516540" cy="51654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8FD0661-A81D-49B0-DB38-1146F5026CB3}"/>
              </a:ext>
            </a:extLst>
          </p:cNvPr>
          <p:cNvSpPr txBox="1"/>
          <p:nvPr/>
        </p:nvSpPr>
        <p:spPr>
          <a:xfrm>
            <a:off x="267983" y="7979996"/>
            <a:ext cx="4655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 SOLUTIONS - FOR CONTEMPORARY ARCHITECTURE</a:t>
            </a:r>
            <a:endParaRPr lang="en-US" sz="1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F5C5A7-7146-C9F2-D5B9-96548DDA2413}"/>
              </a:ext>
            </a:extLst>
          </p:cNvPr>
          <p:cNvGrpSpPr/>
          <p:nvPr/>
        </p:nvGrpSpPr>
        <p:grpSpPr>
          <a:xfrm>
            <a:off x="323082" y="8258554"/>
            <a:ext cx="1413491" cy="1032537"/>
            <a:chOff x="-1808038" y="6709779"/>
            <a:chExt cx="141349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2C81C4-6B7E-F9FB-753E-B3F7B3809435}"/>
                </a:ext>
              </a:extLst>
            </p:cNvPr>
            <p:cNvGrpSpPr/>
            <p:nvPr/>
          </p:nvGrpSpPr>
          <p:grpSpPr>
            <a:xfrm>
              <a:off x="-1771263" y="6709779"/>
              <a:ext cx="1376716" cy="1032537"/>
              <a:chOff x="-747195" y="6910934"/>
              <a:chExt cx="1443636" cy="108272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447FF12-8B48-655A-3AB4-6B38975A8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47195" y="6910934"/>
                <a:ext cx="1443636" cy="1082727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FE4D5B-DCC5-47C6-C421-CF387E80F0A8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443636" cy="343163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9C61BA-AD7C-FFF3-7203-D0FCFDE4CEAB}"/>
                </a:ext>
              </a:extLst>
            </p:cNvPr>
            <p:cNvSpPr txBox="1"/>
            <p:nvPr/>
          </p:nvSpPr>
          <p:spPr>
            <a:xfrm>
              <a:off x="-1808038" y="7415060"/>
              <a:ext cx="141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OFFICE COMPLEX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Vilnius, Lithuania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54525B-2DE0-073A-F742-FE287E6394B2}"/>
              </a:ext>
            </a:extLst>
          </p:cNvPr>
          <p:cNvGrpSpPr/>
          <p:nvPr/>
        </p:nvGrpSpPr>
        <p:grpSpPr>
          <a:xfrm>
            <a:off x="1836021" y="8262871"/>
            <a:ext cx="1518070" cy="1030139"/>
            <a:chOff x="-1808038" y="6723474"/>
            <a:chExt cx="1518070" cy="103013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CA2AEE-B2AB-33C6-607A-BF588558430B}"/>
                </a:ext>
              </a:extLst>
            </p:cNvPr>
            <p:cNvGrpSpPr/>
            <p:nvPr/>
          </p:nvGrpSpPr>
          <p:grpSpPr>
            <a:xfrm>
              <a:off x="-1771264" y="6723474"/>
              <a:ext cx="1442195" cy="1030139"/>
              <a:chOff x="-747196" y="6925292"/>
              <a:chExt cx="1512298" cy="108021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9FCBCD8-9BCD-B1CC-ABDB-00E0BA60A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6" y="6925292"/>
                <a:ext cx="1512298" cy="1080212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2DFF58-CA32-DC18-4361-FBD95B4AA2A4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512297" cy="355006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3A3F05-8061-DA6F-0391-8D7F88BBEC6E}"/>
                </a:ext>
              </a:extLst>
            </p:cNvPr>
            <p:cNvSpPr txBox="1"/>
            <p:nvPr/>
          </p:nvSpPr>
          <p:spPr>
            <a:xfrm>
              <a:off x="-1808038" y="7415060"/>
              <a:ext cx="1518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RESIDENTIAL COMPLEX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Stockholm, Sweden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DA0DCA-502D-0BD5-A4F1-EC6FFFAD9DB1}"/>
              </a:ext>
            </a:extLst>
          </p:cNvPr>
          <p:cNvGrpSpPr/>
          <p:nvPr/>
        </p:nvGrpSpPr>
        <p:grpSpPr>
          <a:xfrm>
            <a:off x="3453539" y="8258554"/>
            <a:ext cx="1348821" cy="1032537"/>
            <a:chOff x="-1743368" y="6709779"/>
            <a:chExt cx="134882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33DB3F-3A32-FED1-8257-6AC78AD77902}"/>
                </a:ext>
              </a:extLst>
            </p:cNvPr>
            <p:cNvGrpSpPr/>
            <p:nvPr/>
          </p:nvGrpSpPr>
          <p:grpSpPr>
            <a:xfrm>
              <a:off x="-1743367" y="6709779"/>
              <a:ext cx="1320922" cy="1032537"/>
              <a:chOff x="-717943" y="6910934"/>
              <a:chExt cx="1385130" cy="10827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C994F81-FEAC-A586-C95F-4FAD48869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17942" y="6910934"/>
                <a:ext cx="1385129" cy="1082727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00BFC68-0899-5478-29CD-636057CBC55A}"/>
                  </a:ext>
                </a:extLst>
              </p:cNvPr>
              <p:cNvSpPr/>
              <p:nvPr/>
            </p:nvSpPr>
            <p:spPr>
              <a:xfrm>
                <a:off x="-717943" y="7638650"/>
                <a:ext cx="1385129" cy="355011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945780-4B01-BFA2-1702-3B6F0D2141C4}"/>
                </a:ext>
              </a:extLst>
            </p:cNvPr>
            <p:cNvSpPr txBox="1"/>
            <p:nvPr/>
          </p:nvSpPr>
          <p:spPr>
            <a:xfrm>
              <a:off x="-1743368" y="7402747"/>
              <a:ext cx="134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HOTEL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Copenhagen, Denmark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A391039-483A-BA3D-1845-889685B5B710}"/>
              </a:ext>
            </a:extLst>
          </p:cNvPr>
          <p:cNvGrpSpPr/>
          <p:nvPr/>
        </p:nvGrpSpPr>
        <p:grpSpPr>
          <a:xfrm>
            <a:off x="4901807" y="8258544"/>
            <a:ext cx="1546871" cy="1030462"/>
            <a:chOff x="-1772283" y="6767133"/>
            <a:chExt cx="1341981" cy="8939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F754CF-569A-0B15-20A7-0730DB5E9FCF}"/>
                </a:ext>
              </a:extLst>
            </p:cNvPr>
            <p:cNvGrpSpPr/>
            <p:nvPr/>
          </p:nvGrpSpPr>
          <p:grpSpPr>
            <a:xfrm>
              <a:off x="-1772283" y="6767133"/>
              <a:ext cx="1341981" cy="893973"/>
              <a:chOff x="-748265" y="6971086"/>
              <a:chExt cx="1407213" cy="93742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1D66214-504D-F507-CAFF-0C68AFCB6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5" y="6971086"/>
                <a:ext cx="1406143" cy="937428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28B274-B961-3017-BE5D-CEB4369CE2B6}"/>
                  </a:ext>
                </a:extLst>
              </p:cNvPr>
              <p:cNvSpPr/>
              <p:nvPr/>
            </p:nvSpPr>
            <p:spPr>
              <a:xfrm>
                <a:off x="-748265" y="7584730"/>
                <a:ext cx="1406143" cy="323785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763389-AF22-1D98-582A-8BF1D1B7D4DB}"/>
                </a:ext>
              </a:extLst>
            </p:cNvPr>
            <p:cNvSpPr txBox="1"/>
            <p:nvPr/>
          </p:nvSpPr>
          <p:spPr>
            <a:xfrm>
              <a:off x="-1772283" y="7346690"/>
              <a:ext cx="1340961" cy="267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CULTURAL CENTRE</a:t>
              </a:r>
            </a:p>
            <a:p>
              <a:r>
                <a:rPr lang="en-US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Oslo, Norway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16AE58-86E3-F293-DA38-3AA75F2A0FBE}"/>
              </a:ext>
            </a:extLst>
          </p:cNvPr>
          <p:cNvGrpSpPr/>
          <p:nvPr/>
        </p:nvGrpSpPr>
        <p:grpSpPr>
          <a:xfrm>
            <a:off x="267983" y="5711203"/>
            <a:ext cx="6221717" cy="307777"/>
            <a:chOff x="267983" y="5134508"/>
            <a:chExt cx="6221717" cy="307777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69DE897-57B1-534D-EE1D-39D3099AD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72" y="5433701"/>
              <a:ext cx="6145228" cy="0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AA99B0-8CBA-DFFD-748F-1CC82AEE52C2}"/>
                </a:ext>
              </a:extLst>
            </p:cNvPr>
            <p:cNvSpPr txBox="1"/>
            <p:nvPr/>
          </p:nvSpPr>
          <p:spPr>
            <a:xfrm>
              <a:off x="267983" y="5134508"/>
              <a:ext cx="33880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OUR VALUES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A9BFB6F-04A9-B04A-5F4F-6023F21DCF3D}"/>
              </a:ext>
            </a:extLst>
          </p:cNvPr>
          <p:cNvSpPr txBox="1"/>
          <p:nvPr/>
        </p:nvSpPr>
        <p:spPr>
          <a:xfrm>
            <a:off x="284675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We create products that naturally blend into modern architecture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6CAA64-03B2-CE2E-CBC0-D5F7A9DF8DEE}"/>
              </a:ext>
            </a:extLst>
          </p:cNvPr>
          <p:cNvSpPr txBox="1"/>
          <p:nvPr/>
        </p:nvSpPr>
        <p:spPr>
          <a:xfrm>
            <a:off x="192580" y="6675102"/>
            <a:ext cx="138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ARCHITECTURE FIRST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C45A01-87EC-5AD4-609A-57DF97156BA0}"/>
              </a:ext>
            </a:extLst>
          </p:cNvPr>
          <p:cNvSpPr txBox="1"/>
          <p:nvPr/>
        </p:nvSpPr>
        <p:spPr>
          <a:xfrm>
            <a:off x="1443636" y="7055183"/>
            <a:ext cx="125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Top-quality materials and strict quality control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851ADF-5494-4339-86BC-6E7EA94B670E}"/>
              </a:ext>
            </a:extLst>
          </p:cNvPr>
          <p:cNvSpPr txBox="1"/>
          <p:nvPr/>
        </p:nvSpPr>
        <p:spPr>
          <a:xfrm>
            <a:off x="1525764" y="6675102"/>
            <a:ext cx="1086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RELIABILITY</a:t>
            </a:r>
          </a:p>
        </p:txBody>
      </p:sp>
      <p:pic>
        <p:nvPicPr>
          <p:cNvPr id="42" name="Graphic 41" descr="Triangle Ruler outline">
            <a:extLst>
              <a:ext uri="{FF2B5EF4-FFF2-40B4-BE49-F238E27FC236}">
                <a16:creationId xmlns:a16="http://schemas.microsoft.com/office/drawing/2014/main" id="{50BD1E8A-D3C8-CA4B-D621-85EDAA7422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05437" y="6086856"/>
            <a:ext cx="532550" cy="53255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BF79366-2FA4-81FD-D4D0-79C4404395AA}"/>
              </a:ext>
            </a:extLst>
          </p:cNvPr>
          <p:cNvSpPr txBox="1"/>
          <p:nvPr/>
        </p:nvSpPr>
        <p:spPr>
          <a:xfrm>
            <a:off x="2635270" y="7055183"/>
            <a:ext cx="133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Maximum thermal efficiency and low energy consumption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0CB522-1623-354C-004F-767A7ECC243E}"/>
              </a:ext>
            </a:extLst>
          </p:cNvPr>
          <p:cNvSpPr txBox="1"/>
          <p:nvPr/>
        </p:nvSpPr>
        <p:spPr>
          <a:xfrm>
            <a:off x="2652713" y="6675102"/>
            <a:ext cx="12956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EFFICIENCY</a:t>
            </a:r>
          </a:p>
        </p:txBody>
      </p:sp>
      <p:pic>
        <p:nvPicPr>
          <p:cNvPr id="45" name="Graphic 44" descr="Architecture outline">
            <a:extLst>
              <a:ext uri="{FF2B5EF4-FFF2-40B4-BE49-F238E27FC236}">
                <a16:creationId xmlns:a16="http://schemas.microsoft.com/office/drawing/2014/main" id="{4BB53716-E01F-83A0-BE5E-89CE70A229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434" y="6100220"/>
            <a:ext cx="563999" cy="56399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0158CA8-1852-56C0-0A64-BAEF614D40D0}"/>
              </a:ext>
            </a:extLst>
          </p:cNvPr>
          <p:cNvSpPr txBox="1"/>
          <p:nvPr/>
        </p:nvSpPr>
        <p:spPr>
          <a:xfrm>
            <a:off x="3925585" y="7055183"/>
            <a:ext cx="133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Quiet operation and even heat - for comfort every day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44BC687-9407-0185-B42E-D0BB7FA28EC5}"/>
              </a:ext>
            </a:extLst>
          </p:cNvPr>
          <p:cNvSpPr txBox="1"/>
          <p:nvPr/>
        </p:nvSpPr>
        <p:spPr>
          <a:xfrm>
            <a:off x="3771296" y="6675102"/>
            <a:ext cx="16430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COMFORT</a:t>
            </a:r>
          </a:p>
        </p:txBody>
      </p:sp>
      <p:pic>
        <p:nvPicPr>
          <p:cNvPr id="48" name="Graphic 47" descr="Sound Soft outline">
            <a:extLst>
              <a:ext uri="{FF2B5EF4-FFF2-40B4-BE49-F238E27FC236}">
                <a16:creationId xmlns:a16="http://schemas.microsoft.com/office/drawing/2014/main" id="{1606689D-2371-AC68-9C2A-1BA165AF68D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11179" y="6100220"/>
            <a:ext cx="563303" cy="56330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233D2EC-26AE-4ABD-BD08-65504762B899}"/>
              </a:ext>
            </a:extLst>
          </p:cNvPr>
          <p:cNvSpPr txBox="1"/>
          <p:nvPr/>
        </p:nvSpPr>
        <p:spPr>
          <a:xfrm>
            <a:off x="5320236" y="7055183"/>
            <a:ext cx="11820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wide range for any project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1D567C-64C5-1B45-89A0-E2C0EEE577F2}"/>
              </a:ext>
            </a:extLst>
          </p:cNvPr>
          <p:cNvSpPr txBox="1"/>
          <p:nvPr/>
        </p:nvSpPr>
        <p:spPr>
          <a:xfrm>
            <a:off x="5419473" y="6675102"/>
            <a:ext cx="98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FLEXIBLE SOLUTIONS</a:t>
            </a:r>
          </a:p>
        </p:txBody>
      </p:sp>
      <p:pic>
        <p:nvPicPr>
          <p:cNvPr id="54" name="Graphic 53" descr="Settings outline">
            <a:extLst>
              <a:ext uri="{FF2B5EF4-FFF2-40B4-BE49-F238E27FC236}">
                <a16:creationId xmlns:a16="http://schemas.microsoft.com/office/drawing/2014/main" id="{2FF35861-E402-1DF1-B60D-517BB1E485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5400000">
            <a:off x="5682184" y="6100220"/>
            <a:ext cx="458139" cy="458139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692B5B0-7040-93D6-C9FB-8C210576CB5F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754307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4" name="Graphic 83" descr="Bar graph with upward trend outline">
            <a:extLst>
              <a:ext uri="{FF2B5EF4-FFF2-40B4-BE49-F238E27FC236}">
                <a16:creationId xmlns:a16="http://schemas.microsoft.com/office/drawing/2014/main" id="{80D0D05F-ACF1-1F09-E7F7-38B37F4D20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003372" y="6086856"/>
            <a:ext cx="594360" cy="59436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C425B31-C17A-440C-8CF9-63E56A2E842E}"/>
              </a:ext>
            </a:extLst>
          </p:cNvPr>
          <p:cNvSpPr txBox="1"/>
          <p:nvPr/>
        </p:nvSpPr>
        <p:spPr>
          <a:xfrm>
            <a:off x="29141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13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TRENCH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HEATERS</a:t>
            </a:r>
            <a:r>
              <a:rPr lang="en-US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FC</a:t>
            </a:r>
            <a:endParaRPr lang="en-US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46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521E-30F1-CDC5-F451-9A519755A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1139C-FB5B-BAAF-DFC9-6987ECE19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r="8489"/>
          <a:stretch>
            <a:fillRect/>
          </a:stretch>
        </p:blipFill>
        <p:spPr>
          <a:xfrm>
            <a:off x="1" y="0"/>
            <a:ext cx="6858000" cy="990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863C32-5190-4B3B-6C15-C7C248B4CF1A}"/>
              </a:ext>
            </a:extLst>
          </p:cNvPr>
          <p:cNvSpPr/>
          <p:nvPr/>
        </p:nvSpPr>
        <p:spPr>
          <a:xfrm>
            <a:off x="-1" y="0"/>
            <a:ext cx="6858000" cy="9906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C63500-B112-5635-8B18-9D3A6BE22438}"/>
              </a:ext>
            </a:extLst>
          </p:cNvPr>
          <p:cNvCxnSpPr>
            <a:cxnSpLocks/>
          </p:cNvCxnSpPr>
          <p:nvPr/>
        </p:nvCxnSpPr>
        <p:spPr>
          <a:xfrm flipH="1">
            <a:off x="2915284" y="5044281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006D594-182A-C892-2BF7-E019EEDFAE69}"/>
              </a:ext>
            </a:extLst>
          </p:cNvPr>
          <p:cNvSpPr txBox="1"/>
          <p:nvPr/>
        </p:nvSpPr>
        <p:spPr>
          <a:xfrm>
            <a:off x="1786412" y="5283240"/>
            <a:ext cx="328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THE CULTURE OF HEAT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F4DFC6-7C44-97C7-4F24-2FA6C898EA0A}"/>
              </a:ext>
            </a:extLst>
          </p:cNvPr>
          <p:cNvGrpSpPr/>
          <p:nvPr/>
        </p:nvGrpSpPr>
        <p:grpSpPr>
          <a:xfrm>
            <a:off x="4879088" y="9228346"/>
            <a:ext cx="1567433" cy="276999"/>
            <a:chOff x="4980688" y="9228346"/>
            <a:chExt cx="1567433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1D151A-2EB9-FD34-B451-7E6654905ECE}"/>
                </a:ext>
              </a:extLst>
            </p:cNvPr>
            <p:cNvSpPr txBox="1"/>
            <p:nvPr/>
          </p:nvSpPr>
          <p:spPr>
            <a:xfrm>
              <a:off x="5196835" y="9228346"/>
              <a:ext cx="13512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+370 6</a:t>
              </a:r>
              <a:r>
                <a:rPr lang="lt-LT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77</a:t>
              </a:r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0</a:t>
              </a:r>
              <a:r>
                <a:rPr lang="lt-LT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6303</a:t>
              </a:r>
              <a:endParaRPr lang="en-US" sz="12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3" name="Graphic 22" descr="Receiver outline">
              <a:extLst>
                <a:ext uri="{FF2B5EF4-FFF2-40B4-BE49-F238E27FC236}">
                  <a16:creationId xmlns:a16="http://schemas.microsoft.com/office/drawing/2014/main" id="{F6AC8BDB-B555-D2F9-3980-8DBDC65C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80688" y="924084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C434A0E-417A-AC03-0859-9B5C9AC5CDFE}"/>
              </a:ext>
            </a:extLst>
          </p:cNvPr>
          <p:cNvGrpSpPr/>
          <p:nvPr/>
        </p:nvGrpSpPr>
        <p:grpSpPr>
          <a:xfrm>
            <a:off x="2644694" y="9202889"/>
            <a:ext cx="1921421" cy="327912"/>
            <a:chOff x="2524853" y="9202889"/>
            <a:chExt cx="1921421" cy="327912"/>
          </a:xfrm>
        </p:grpSpPr>
        <p:pic>
          <p:nvPicPr>
            <p:cNvPr id="17" name="Graphic 16" descr="Envelope outline">
              <a:extLst>
                <a:ext uri="{FF2B5EF4-FFF2-40B4-BE49-F238E27FC236}">
                  <a16:creationId xmlns:a16="http://schemas.microsoft.com/office/drawing/2014/main" id="{8E624AA6-7173-9610-302E-0D342BF7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4853" y="9202889"/>
              <a:ext cx="310622" cy="32791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E92E8-841A-C28A-5267-18F9706A027E}"/>
                </a:ext>
              </a:extLst>
            </p:cNvPr>
            <p:cNvSpPr txBox="1"/>
            <p:nvPr/>
          </p:nvSpPr>
          <p:spPr>
            <a:xfrm>
              <a:off x="2787085" y="9228346"/>
              <a:ext cx="1659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</a:t>
              </a:r>
              <a:r>
                <a:rPr lang="en-US" sz="1200" noProof="0" dirty="0" err="1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sales@konveka</a:t>
              </a:r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.</a:t>
              </a:r>
              <a:r>
                <a:rPr lang="lt-LT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lt</a:t>
              </a:r>
              <a:endParaRPr lang="en-US" sz="12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51F85-A9C6-6720-0E10-5C623B7CDA28}"/>
              </a:ext>
            </a:extLst>
          </p:cNvPr>
          <p:cNvGrpSpPr/>
          <p:nvPr/>
        </p:nvGrpSpPr>
        <p:grpSpPr>
          <a:xfrm>
            <a:off x="423119" y="9172178"/>
            <a:ext cx="1908602" cy="389335"/>
            <a:chOff x="524719" y="9172178"/>
            <a:chExt cx="1908602" cy="389335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C9A494C8-CFEB-8F3B-8A97-8315ED83B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4719" y="9172178"/>
              <a:ext cx="389335" cy="38933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53F31-5C7B-75E8-4323-B5F82DDF6417}"/>
                </a:ext>
              </a:extLst>
            </p:cNvPr>
            <p:cNvSpPr txBox="1"/>
            <p:nvPr/>
          </p:nvSpPr>
          <p:spPr>
            <a:xfrm>
              <a:off x="914055" y="9228346"/>
              <a:ext cx="1519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www.konveka.com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FA5586D0-E3A4-6436-9C18-FCCED00ADA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276933"/>
            <a:ext cx="3329940" cy="46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16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Open Sans" panose="02110004020202020204"/>
        <a:ea typeface=""/>
        <a:cs typeface="Open San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 panose="02110004020202020204"/>
        <a:ea typeface=""/>
        <a:cs typeface="Open San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4780</TotalTime>
  <Words>2331</Words>
  <Application>Microsoft Office PowerPoint</Application>
  <PresentationFormat>A4 Paper (210x297 mm)</PresentationFormat>
  <Paragraphs>1063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Greta Lebedinskaite</dc:creator>
  <cp:lastModifiedBy>Darius</cp:lastModifiedBy>
  <cp:revision>75</cp:revision>
  <cp:lastPrinted>2026-06-13T08:12:14Z</cp:lastPrinted>
  <dcterms:created xsi:type="dcterms:W3CDTF">2026-05-29T11:16:17Z</dcterms:created>
  <dcterms:modified xsi:type="dcterms:W3CDTF">2026-09-11T07:35:46Z</dcterms:modified>
</cp:coreProperties>
</file>